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1"/>
  </p:notesMasterIdLst>
  <p:handoutMasterIdLst>
    <p:handoutMasterId r:id="rId52"/>
  </p:handoutMasterIdLst>
  <p:sldIdLst>
    <p:sldId id="256" r:id="rId2"/>
    <p:sldId id="295" r:id="rId3"/>
    <p:sldId id="264" r:id="rId4"/>
    <p:sldId id="266" r:id="rId5"/>
    <p:sldId id="269" r:id="rId6"/>
    <p:sldId id="296" r:id="rId7"/>
    <p:sldId id="297" r:id="rId8"/>
    <p:sldId id="268" r:id="rId9"/>
    <p:sldId id="267" r:id="rId10"/>
    <p:sldId id="270" r:id="rId11"/>
    <p:sldId id="298" r:id="rId12"/>
    <p:sldId id="299" r:id="rId13"/>
    <p:sldId id="275" r:id="rId14"/>
    <p:sldId id="272" r:id="rId15"/>
    <p:sldId id="303" r:id="rId16"/>
    <p:sldId id="271" r:id="rId17"/>
    <p:sldId id="300" r:id="rId18"/>
    <p:sldId id="301" r:id="rId19"/>
    <p:sldId id="304" r:id="rId20"/>
    <p:sldId id="302" r:id="rId21"/>
    <p:sldId id="278" r:id="rId22"/>
    <p:sldId id="279" r:id="rId23"/>
    <p:sldId id="307" r:id="rId24"/>
    <p:sldId id="281" r:id="rId25"/>
    <p:sldId id="280" r:id="rId26"/>
    <p:sldId id="284" r:id="rId27"/>
    <p:sldId id="308" r:id="rId28"/>
    <p:sldId id="261" r:id="rId29"/>
    <p:sldId id="285" r:id="rId30"/>
    <p:sldId id="286" r:id="rId31"/>
    <p:sldId id="287" r:id="rId32"/>
    <p:sldId id="288" r:id="rId33"/>
    <p:sldId id="289" r:id="rId34"/>
    <p:sldId id="305" r:id="rId35"/>
    <p:sldId id="306" r:id="rId36"/>
    <p:sldId id="290" r:id="rId37"/>
    <p:sldId id="309" r:id="rId38"/>
    <p:sldId id="310" r:id="rId39"/>
    <p:sldId id="291" r:id="rId40"/>
    <p:sldId id="312" r:id="rId41"/>
    <p:sldId id="313" r:id="rId42"/>
    <p:sldId id="314" r:id="rId43"/>
    <p:sldId id="292" r:id="rId44"/>
    <p:sldId id="293" r:id="rId45"/>
    <p:sldId id="294" r:id="rId46"/>
    <p:sldId id="315" r:id="rId47"/>
    <p:sldId id="316" r:id="rId48"/>
    <p:sldId id="317" r:id="rId49"/>
    <p:sldId id="318" r:id="rId50"/>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2" d="100"/>
          <a:sy n="52" d="100"/>
        </p:scale>
        <p:origin x="-1042" y="20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B74245F1-160F-4DC5-8156-E3723BDD3BA4}" type="datetimeFigureOut">
              <a:rPr lang="en-US" smtClean="0"/>
              <a:t>4/14/2015</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49019C7E-740F-4B80-BEAE-613ED1FD09C1}" type="slidenum">
              <a:rPr lang="en-US" smtClean="0"/>
              <a:t>‹#›</a:t>
            </a:fld>
            <a:endParaRPr lang="en-US"/>
          </a:p>
        </p:txBody>
      </p:sp>
    </p:spTree>
    <p:extLst>
      <p:ext uri="{BB962C8B-B14F-4D97-AF65-F5344CB8AC3E}">
        <p14:creationId xmlns:p14="http://schemas.microsoft.com/office/powerpoint/2010/main" val="33963245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4E4DC467-C196-4DA3-8B29-F1E8D1B6EE60}" type="datetimeFigureOut">
              <a:rPr lang="en-US" smtClean="0"/>
              <a:pPr/>
              <a:t>4/14/2015</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C25F6303-4B50-42E8-8677-1D1AC3DE1DB3}" type="slidenum">
              <a:rPr lang="en-US" smtClean="0"/>
              <a:pPr/>
              <a:t>‹#›</a:t>
            </a:fld>
            <a:endParaRPr lang="en-US"/>
          </a:p>
        </p:txBody>
      </p:sp>
    </p:spTree>
    <p:extLst>
      <p:ext uri="{BB962C8B-B14F-4D97-AF65-F5344CB8AC3E}">
        <p14:creationId xmlns:p14="http://schemas.microsoft.com/office/powerpoint/2010/main" val="3785758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AFB4282B-E2E7-4459-A911-A0813ABF15F8}" type="slidenum">
              <a:rPr lang="en-US"/>
              <a:pPr/>
              <a:t>4</a:t>
            </a:fld>
            <a:endParaRPr lang="en-US"/>
          </a:p>
        </p:txBody>
      </p:sp>
      <p:sp>
        <p:nvSpPr>
          <p:cNvPr id="3481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482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04455B8-2A01-4322-B094-5D79CBF2DAAE}" type="slidenum">
              <a:rPr lang="en-US"/>
              <a:pPr/>
              <a:t>24</a:t>
            </a:fld>
            <a:endParaRPr lang="en-US"/>
          </a:p>
        </p:txBody>
      </p:sp>
      <p:sp>
        <p:nvSpPr>
          <p:cNvPr id="4813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8132"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6826520-F02D-4D9A-94E5-68A3A15B5BCC}" type="slidenum">
              <a:rPr lang="en-US"/>
              <a:pPr/>
              <a:t>25</a:t>
            </a:fld>
            <a:endParaRPr lang="en-US"/>
          </a:p>
        </p:txBody>
      </p:sp>
      <p:sp>
        <p:nvSpPr>
          <p:cNvPr id="4710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7108" name="Rectangle 3"/>
          <p:cNvSpPr>
            <a:spLocks noGrp="1" noChangeArrowheads="1"/>
          </p:cNvSpPr>
          <p:nvPr>
            <p:ph type="body" idx="1"/>
          </p:nvPr>
        </p:nvSpPr>
        <p:spPr bwMode="auto">
          <a:solidFill>
            <a:srgbClr val="FFFFFF"/>
          </a:solid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C5FDF06-DA67-4AA1-ADE4-2D71D7473CEB}" type="slidenum">
              <a:rPr lang="en-US"/>
              <a:pPr/>
              <a:t>26</a:t>
            </a:fld>
            <a:endParaRPr lang="en-US"/>
          </a:p>
        </p:txBody>
      </p:sp>
      <p:sp>
        <p:nvSpPr>
          <p:cNvPr id="5017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018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E26E4AA0-0186-44EC-9D96-F2EEB8F73DFC}" type="slidenum">
              <a:rPr lang="en-US"/>
              <a:pPr/>
              <a:t>29</a:t>
            </a:fld>
            <a:endParaRPr lang="en-US"/>
          </a:p>
        </p:txBody>
      </p:sp>
      <p:sp>
        <p:nvSpPr>
          <p:cNvPr id="5120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120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59171BB-1977-4E31-8C11-64DA123E57DE}" type="slidenum">
              <a:rPr lang="en-US"/>
              <a:pPr/>
              <a:t>30</a:t>
            </a:fld>
            <a:endParaRPr lang="en-US"/>
          </a:p>
        </p:txBody>
      </p:sp>
      <p:sp>
        <p:nvSpPr>
          <p:cNvPr id="5222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222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C538221-ABFB-425D-8534-52ED4EC5E88C}" type="slidenum">
              <a:rPr lang="en-US"/>
              <a:pPr/>
              <a:t>31</a:t>
            </a:fld>
            <a:endParaRPr lang="en-US"/>
          </a:p>
        </p:txBody>
      </p:sp>
      <p:sp>
        <p:nvSpPr>
          <p:cNvPr id="5325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3252" name="Rectangle 3"/>
          <p:cNvSpPr>
            <a:spLocks noGrp="1" noChangeArrowheads="1"/>
          </p:cNvSpPr>
          <p:nvPr>
            <p:ph type="body" idx="1"/>
          </p:nvPr>
        </p:nvSpPr>
        <p:spPr bwMode="auto">
          <a:solidFill>
            <a:srgbClr val="FFFFFF"/>
          </a:solidFill>
        </p:spPr>
        <p:txBody>
          <a:bodyPr wrap="square" numCol="1" anchor="t" anchorCtr="0" compatLnSpc="1">
            <a:prstTxWarp prst="textNoShape">
              <a:avLst/>
            </a:prstTxWarp>
          </a:bodyPr>
          <a:lstStyle/>
          <a:p>
            <a:pPr>
              <a:spcBef>
                <a:spcPct val="0"/>
              </a:spcBef>
            </a:pPr>
            <a:r>
              <a:rPr lang="en-US" smtClean="0"/>
              <a:t>Folic acid: coenzyme needed for DNA &amp; RNA synthesis and proper neural tube growth, may have role in cancer prevention</a:t>
            </a:r>
          </a:p>
          <a:p>
            <a:pPr>
              <a:spcBef>
                <a:spcPct val="0"/>
              </a:spcBef>
            </a:pPr>
            <a:r>
              <a:rPr lang="en-US" smtClean="0"/>
              <a:t>Biotin: coenzyme needed for Krebs cycle, fatty acid synthesis &amp; gluconeogenesis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A0C70EFC-E76A-4034-88EE-A12FEEFF8F97}" type="slidenum">
              <a:rPr lang="en-US"/>
              <a:pPr/>
              <a:t>32</a:t>
            </a:fld>
            <a:endParaRPr lang="en-US"/>
          </a:p>
        </p:txBody>
      </p:sp>
      <p:sp>
        <p:nvSpPr>
          <p:cNvPr id="5427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4276" name="Rectangle 3"/>
          <p:cNvSpPr>
            <a:spLocks noGrp="1" noChangeArrowheads="1"/>
          </p:cNvSpPr>
          <p:nvPr>
            <p:ph type="body" idx="1"/>
          </p:nvPr>
        </p:nvSpPr>
        <p:spPr bwMode="auto">
          <a:solidFill>
            <a:srgbClr val="FFFFFF"/>
          </a:solidFill>
        </p:spPr>
        <p:txBody>
          <a:bodyPr wrap="square" numCol="1" anchor="t" anchorCtr="0" compatLnSpc="1">
            <a:prstTxWarp prst="textNoShape">
              <a:avLst/>
            </a:prstTxWarp>
          </a:bodyPr>
          <a:lstStyle/>
          <a:p>
            <a:pPr>
              <a:spcBef>
                <a:spcPct val="0"/>
              </a:spcBef>
            </a:pPr>
            <a:r>
              <a:rPr lang="en-US" sz="1100" smtClean="0"/>
              <a:t>The study of the rabbit is fascinating, and from periods of quiet observation we learn some of the peculiarities of its life and habits. One of the most interesting of these is coprophagy. The word comes from the Greek kopros (dung) and phago (eating). This dung eating is not quite so revolting as it sounds at first, for the rabbit makes a special form of pellet which it takes directly from its anus. Coprophagy plays an important part in the digestive/nutritional process.</a:t>
            </a:r>
          </a:p>
          <a:p>
            <a:pPr>
              <a:spcBef>
                <a:spcPct val="0"/>
              </a:spcBef>
            </a:pPr>
            <a:r>
              <a:rPr lang="en-US" sz="1100" smtClean="0"/>
              <a:t>This practice involves ingestion of special soft fecal pellets which are excreted in the early morning hours. This is a significant practice in that the bacterial synthesis of certain B vitamins in the cecum are excreted at this time and if rabbits are prevented from this practice they will die from vitamin B deficiency within a rather short period of time.</a:t>
            </a:r>
          </a:p>
          <a:p>
            <a:pPr>
              <a:spcBef>
                <a:spcPct val="0"/>
              </a:spcBef>
            </a:pPr>
            <a:r>
              <a:rPr lang="en-US" sz="1100" smtClean="0"/>
              <a:t>The special soft pellets are produced at night or during periods of rest and are often called "nocturnal pellets" to distinguish them from the fecal pellets excreted at other times. The process has a distinct analogy with the chewing of the cud by ruminants.</a:t>
            </a:r>
          </a:p>
          <a:p>
            <a:pPr>
              <a:spcBef>
                <a:spcPct val="0"/>
              </a:spcBef>
            </a:pPr>
            <a:r>
              <a:rPr lang="en-US" sz="1100" smtClean="0"/>
              <a:t>Like the cow, rabbits are herbivorous and their diet contains a high proportion of crude fiber. The cellulose of the fiber has to be broken down before complete digestion and absorption can take place. The rabbit has a comparatively large caecum and colon to facilitate this. In order to obtain the maximum nutriment from its food the rabbit has developed the habit of coprophagy, passing certain of its intestinal contents through the system twice.</a:t>
            </a:r>
          </a:p>
          <a:p>
            <a:pPr>
              <a:spcBef>
                <a:spcPct val="0"/>
              </a:spcBef>
            </a:pPr>
            <a:r>
              <a:rPr lang="en-US" sz="1100" smtClean="0"/>
              <a:t>In addition to the improved nutrition, it is possible that the soft pellets fulfill a need to give greater bulk to the stomach contents. The rabbit's stomach and intestines are geared to bulk supplies and under some conditions the diet may lack bulk. The stomach has a comparatively poor muscular action and relies to a great extent on the pressure of successive meals to push the mass of food along the digestive tract.</a:t>
            </a:r>
          </a:p>
          <a:p>
            <a:pPr>
              <a:spcBef>
                <a:spcPct val="0"/>
              </a:spcBef>
            </a:pPr>
            <a:r>
              <a:rPr lang="en-US" sz="1100" smtClean="0"/>
              <a:t>The composition of the two types of pellets is interesting, the soft pellets having much more protein and less crude fiber. The process is controlled by adrenal glands.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38116E0-766F-4EAA-9A83-BE89AAFAEB51}" type="slidenum">
              <a:rPr lang="en-US"/>
              <a:pPr/>
              <a:t>33</a:t>
            </a:fld>
            <a:endParaRPr lang="en-US"/>
          </a:p>
        </p:txBody>
      </p:sp>
      <p:sp>
        <p:nvSpPr>
          <p:cNvPr id="5529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530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2BD38CB2-FACC-4A85-A3FC-F35268B3552A}" type="slidenum">
              <a:rPr lang="en-US"/>
              <a:pPr/>
              <a:t>36</a:t>
            </a:fld>
            <a:endParaRPr lang="en-US"/>
          </a:p>
        </p:txBody>
      </p:sp>
      <p:sp>
        <p:nvSpPr>
          <p:cNvPr id="5632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632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25AD2E1-7BC3-4F37-B1D9-1B7A0D0DB0BB}" type="slidenum">
              <a:rPr lang="en-US"/>
              <a:pPr/>
              <a:t>39</a:t>
            </a:fld>
            <a:endParaRPr lang="en-US"/>
          </a:p>
        </p:txBody>
      </p:sp>
      <p:sp>
        <p:nvSpPr>
          <p:cNvPr id="5734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734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CA60EE4-7CB8-439D-9933-09B2D4E9AF39}" type="slidenum">
              <a:rPr lang="en-US"/>
              <a:pPr/>
              <a:t>5</a:t>
            </a:fld>
            <a:endParaRPr lang="en-US"/>
          </a:p>
        </p:txBody>
      </p:sp>
      <p:sp>
        <p:nvSpPr>
          <p:cNvPr id="3686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686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2D8966A-CC9B-477C-B4C1-AD891AF38453}" type="slidenum">
              <a:rPr lang="en-US"/>
              <a:pPr/>
              <a:t>43</a:t>
            </a:fld>
            <a:endParaRPr lang="en-US"/>
          </a:p>
        </p:txBody>
      </p:sp>
      <p:sp>
        <p:nvSpPr>
          <p:cNvPr id="5837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8372" name="Rectangle 3"/>
          <p:cNvSpPr>
            <a:spLocks noGrp="1" noChangeArrowheads="1"/>
          </p:cNvSpPr>
          <p:nvPr>
            <p:ph type="body" idx="1"/>
          </p:nvPr>
        </p:nvSpPr>
        <p:spPr bwMode="auto">
          <a:solidFill>
            <a:srgbClr val="FFFFFF"/>
          </a:solid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9BE64DB-57C2-4BE2-AD08-96D16583D973}" type="slidenum">
              <a:rPr lang="en-US"/>
              <a:pPr/>
              <a:t>44</a:t>
            </a:fld>
            <a:endParaRPr lang="en-US"/>
          </a:p>
        </p:txBody>
      </p:sp>
      <p:sp>
        <p:nvSpPr>
          <p:cNvPr id="5939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9396" name="Rectangle 3"/>
          <p:cNvSpPr>
            <a:spLocks noGrp="1" noChangeArrowheads="1"/>
          </p:cNvSpPr>
          <p:nvPr>
            <p:ph type="body" idx="1"/>
          </p:nvPr>
        </p:nvSpPr>
        <p:spPr bwMode="auto">
          <a:solidFill>
            <a:srgbClr val="FFFFFF"/>
          </a:solid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F905510-C228-4780-BA35-BF5CE6A9FD6B}" type="slidenum">
              <a:rPr lang="en-US"/>
              <a:pPr/>
              <a:t>8</a:t>
            </a:fld>
            <a:endParaRPr lang="en-US"/>
          </a:p>
        </p:txBody>
      </p:sp>
      <p:sp>
        <p:nvSpPr>
          <p:cNvPr id="3584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584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50AA9EC-7EBE-479B-B8D7-FB5608113C2E}" type="slidenum">
              <a:rPr lang="en-US"/>
              <a:pPr/>
              <a:t>10</a:t>
            </a:fld>
            <a:endParaRPr lang="en-US"/>
          </a:p>
        </p:txBody>
      </p:sp>
      <p:sp>
        <p:nvSpPr>
          <p:cNvPr id="3789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7892"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FD88C0F-191C-4632-8887-271FC99B2EFD}" type="slidenum">
              <a:rPr lang="en-US"/>
              <a:pPr/>
              <a:t>13</a:t>
            </a:fld>
            <a:endParaRPr lang="en-US"/>
          </a:p>
        </p:txBody>
      </p:sp>
      <p:sp>
        <p:nvSpPr>
          <p:cNvPr id="4198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198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00591E9-0F9F-4CC1-82D8-82C198FD4896}" type="slidenum">
              <a:rPr lang="en-US"/>
              <a:pPr/>
              <a:t>14</a:t>
            </a:fld>
            <a:endParaRPr lang="en-US"/>
          </a:p>
        </p:txBody>
      </p:sp>
      <p:sp>
        <p:nvSpPr>
          <p:cNvPr id="3891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8916" name="Rectangle 3"/>
          <p:cNvSpPr>
            <a:spLocks noGrp="1" noChangeArrowheads="1"/>
          </p:cNvSpPr>
          <p:nvPr>
            <p:ph type="body" idx="1"/>
          </p:nvPr>
        </p:nvSpPr>
        <p:spPr bwMode="auto">
          <a:solidFill>
            <a:srgbClr val="FFFFFF"/>
          </a:solid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FD88C0F-191C-4632-8887-271FC99B2EFD}" type="slidenum">
              <a:rPr lang="en-US"/>
              <a:pPr/>
              <a:t>15</a:t>
            </a:fld>
            <a:endParaRPr lang="en-US"/>
          </a:p>
        </p:txBody>
      </p:sp>
      <p:sp>
        <p:nvSpPr>
          <p:cNvPr id="4198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198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1ADD669-02C1-480B-AABD-BCCDD32A5619}" type="slidenum">
              <a:rPr lang="en-US"/>
              <a:pPr/>
              <a:t>21</a:t>
            </a:fld>
            <a:endParaRPr lang="en-US"/>
          </a:p>
        </p:txBody>
      </p:sp>
      <p:sp>
        <p:nvSpPr>
          <p:cNvPr id="4505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5060" name="Rectangle 3"/>
          <p:cNvSpPr>
            <a:spLocks noGrp="1" noChangeArrowheads="1"/>
          </p:cNvSpPr>
          <p:nvPr>
            <p:ph type="body" idx="1"/>
          </p:nvPr>
        </p:nvSpPr>
        <p:spPr bwMode="auto">
          <a:solidFill>
            <a:srgbClr val="FFFFFF"/>
          </a:solidFill>
        </p:spPr>
        <p:txBody>
          <a:bodyPr wrap="square" numCol="1" anchor="t" anchorCtr="0" compatLnSpc="1">
            <a:prstTxWarp prst="textNoShape">
              <a:avLst/>
            </a:prstTxWarp>
          </a:bodyPr>
          <a:lstStyle/>
          <a:p>
            <a:pPr>
              <a:spcBef>
                <a:spcPct val="0"/>
              </a:spcBef>
              <a:buClr>
                <a:srgbClr val="339933"/>
              </a:buClr>
            </a:pPr>
            <a:r>
              <a:rPr lang="en-US" sz="800" smtClean="0">
                <a:solidFill>
                  <a:srgbClr val="000000"/>
                </a:solidFill>
              </a:rPr>
              <a:t>About every 20 seconds, the stomach contents are mixed by the churning action of smooth muscles.</a:t>
            </a:r>
          </a:p>
          <a:p>
            <a:pPr marL="280988" lvl="1">
              <a:spcBef>
                <a:spcPct val="0"/>
              </a:spcBef>
              <a:buClr>
                <a:srgbClr val="339933"/>
              </a:buClr>
            </a:pPr>
            <a:r>
              <a:rPr lang="en-US" sz="800" smtClean="0">
                <a:solidFill>
                  <a:srgbClr val="000000"/>
                </a:solidFill>
              </a:rPr>
              <a:t>As a result of mixing and enzyme action, what begins in the stomach as a recently swallowed meal becomes a nutrient-rich broth known as </a:t>
            </a:r>
            <a:r>
              <a:rPr lang="en-US" sz="800" b="1" smtClean="0">
                <a:solidFill>
                  <a:srgbClr val="000000"/>
                </a:solidFill>
              </a:rPr>
              <a:t>acid chyme</a:t>
            </a:r>
            <a:r>
              <a:rPr lang="en-US" sz="800" smtClean="0">
                <a:solidFill>
                  <a:srgbClr val="000000"/>
                </a:solidFill>
              </a:rPr>
              <a:t>.</a:t>
            </a:r>
          </a:p>
          <a:p>
            <a:pPr>
              <a:spcBef>
                <a:spcPct val="0"/>
              </a:spcBef>
              <a:buClr>
                <a:srgbClr val="339933"/>
              </a:buClr>
            </a:pPr>
            <a:r>
              <a:rPr lang="en-US" sz="800" smtClean="0">
                <a:solidFill>
                  <a:srgbClr val="000000"/>
                </a:solidFill>
              </a:rPr>
              <a:t>At the opening from the stomach to the small intestine is the </a:t>
            </a:r>
            <a:r>
              <a:rPr lang="en-US" sz="800" b="1" smtClean="0">
                <a:solidFill>
                  <a:srgbClr val="000000"/>
                </a:solidFill>
              </a:rPr>
              <a:t>pyloric sphincter</a:t>
            </a:r>
            <a:r>
              <a:rPr lang="en-US" sz="800" smtClean="0">
                <a:solidFill>
                  <a:srgbClr val="000000"/>
                </a:solidFill>
              </a:rPr>
              <a:t>, which helps regulate the passage of chyme into the intestine.</a:t>
            </a:r>
          </a:p>
          <a:p>
            <a:pPr marL="280988" lvl="1">
              <a:spcBef>
                <a:spcPct val="0"/>
              </a:spcBef>
              <a:buClr>
                <a:srgbClr val="339933"/>
              </a:buClr>
            </a:pPr>
            <a:r>
              <a:rPr lang="en-US" sz="800" smtClean="0">
                <a:solidFill>
                  <a:srgbClr val="000000"/>
                </a:solidFill>
              </a:rPr>
              <a:t>A squirt at a time, it takes about 2 to 6 hours after a meal for the stomach to empty.</a:t>
            </a:r>
            <a:endParaRPr lang="en-US" sz="8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4CA89FE1-3FDC-46A6-B16B-6113A2B9C52E}" type="slidenum">
              <a:rPr lang="en-US"/>
              <a:pPr/>
              <a:t>22</a:t>
            </a:fld>
            <a:endParaRPr lang="en-US"/>
          </a:p>
        </p:txBody>
      </p:sp>
      <p:sp>
        <p:nvSpPr>
          <p:cNvPr id="4608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608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CFF268B3-886D-4185-BE08-A0CEB065A445}" type="datetimeFigureOut">
              <a:rPr lang="en-US" smtClean="0"/>
              <a:pPr/>
              <a:t>4/14/2015</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B9A43EA9-82F2-4861-8823-EBCB7F7C8C2A}"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F268B3-886D-4185-BE08-A0CEB065A445}"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A43EA9-82F2-4861-8823-EBCB7F7C8C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F268B3-886D-4185-BE08-A0CEB065A445}"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A43EA9-82F2-4861-8823-EBCB7F7C8C2A}"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pPr lvl="0"/>
            <a:endParaRPr lang="en-US" noProof="0" smtClean="0"/>
          </a:p>
        </p:txBody>
      </p:sp>
      <p:sp>
        <p:nvSpPr>
          <p:cNvPr id="5" name="Rectangle 8"/>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10"/>
          <p:cNvSpPr>
            <a:spLocks noGrp="1" noChangeArrowheads="1"/>
          </p:cNvSpPr>
          <p:nvPr>
            <p:ph type="sldNum" sz="quarter" idx="12"/>
          </p:nvPr>
        </p:nvSpPr>
        <p:spPr>
          <a:ln/>
        </p:spPr>
        <p:txBody>
          <a:bodyPr/>
          <a:lstStyle>
            <a:lvl1pPr>
              <a:defRPr/>
            </a:lvl1pPr>
          </a:lstStyle>
          <a:p>
            <a:pPr>
              <a:defRPr/>
            </a:pPr>
            <a:fld id="{8848E2C0-75F5-4CBF-BF1D-7F24D3F06BB8}" type="slidenum">
              <a:rPr lang="en-US" altLang="en-US"/>
              <a:pPr>
                <a:defRPr/>
              </a:pPr>
              <a:t>‹#›</a:t>
            </a:fld>
            <a:endParaRPr lang="en-US" altLang="en-US"/>
          </a:p>
        </p:txBody>
      </p:sp>
    </p:spTree>
  </p:cSld>
  <p:clrMapOvr>
    <a:masterClrMapping/>
  </p:clrMapOvr>
  <p:transition>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FF268B3-886D-4185-BE08-A0CEB065A445}"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A43EA9-82F2-4861-8823-EBCB7F7C8C2A}"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CFF268B3-886D-4185-BE08-A0CEB065A445}" type="datetimeFigureOut">
              <a:rPr lang="en-US" smtClean="0"/>
              <a:pPr/>
              <a:t>4/14/2015</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B9A43EA9-82F2-4861-8823-EBCB7F7C8C2A}"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FF268B3-886D-4185-BE08-A0CEB065A445}" type="datetimeFigureOut">
              <a:rPr lang="en-US" smtClean="0"/>
              <a:pPr/>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A43EA9-82F2-4861-8823-EBCB7F7C8C2A}"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FF268B3-886D-4185-BE08-A0CEB065A445}" type="datetimeFigureOut">
              <a:rPr lang="en-US" smtClean="0"/>
              <a:pPr/>
              <a:t>4/14/2015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A43EA9-82F2-4861-8823-EBCB7F7C8C2A}"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FF268B3-886D-4185-BE08-A0CEB065A445}" type="datetimeFigureOut">
              <a:rPr lang="en-US" smtClean="0"/>
              <a:pPr/>
              <a:t>4/14/2015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A43EA9-82F2-4861-8823-EBCB7F7C8C2A}"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F268B3-886D-4185-BE08-A0CEB065A445}" type="datetimeFigureOut">
              <a:rPr lang="en-US" smtClean="0"/>
              <a:pPr/>
              <a:t>4/14/2015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A43EA9-82F2-4861-8823-EBCB7F7C8C2A}"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FF268B3-886D-4185-BE08-A0CEB065A445}" type="datetimeFigureOut">
              <a:rPr lang="en-US" smtClean="0"/>
              <a:pPr/>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A43EA9-82F2-4861-8823-EBCB7F7C8C2A}"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FF268B3-886D-4185-BE08-A0CEB065A445}" type="datetimeFigureOut">
              <a:rPr lang="en-US" smtClean="0"/>
              <a:pPr/>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A43EA9-82F2-4861-8823-EBCB7F7C8C2A}"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CFF268B3-886D-4185-BE08-A0CEB065A445}" type="datetimeFigureOut">
              <a:rPr lang="en-US" smtClean="0"/>
              <a:pPr/>
              <a:t>4/14/2015</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B9A43EA9-82F2-4861-8823-EBCB7F7C8C2A}"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highered.mcgraw-hill.com/sites/0072495855/student_view0/chapter26/animation__organs_of_digestion.html" TargetMode="External"/><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audio" Target="../media/audio4.wav"/><Relationship Id="rId4" Type="http://schemas.openxmlformats.org/officeDocument/2006/relationships/audio" Target="../media/audio2.wav"/></Relationships>
</file>

<file path=ppt/slides/_rels/slide15.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audio" Target="../media/audio6.wav"/></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audio" Target="../media/audio2.wav"/></Relationships>
</file>

<file path=ppt/slides/_rels/slide2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upload.wikimedia.org/wikipedia/commons/d/df/Gobletcel.jpg"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File:Blacksmoker_in_Atlantic_Ocean.jpg" TargetMode="External"/><Relationship Id="rId2" Type="http://schemas.openxmlformats.org/officeDocument/2006/relationships/image" Target="../media/image4.gif"/><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3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highered.mcgraw-hill.com/sites/0072495855/student_view0/chapter26/animation__organs_of_digestion.html" TargetMode="External"/><Relationship Id="rId2" Type="http://schemas.openxmlformats.org/officeDocument/2006/relationships/hyperlink" Target="http://www.open2.net/everwonderedfood/interactives/digestive_system.swf"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audio" Target="../media/audio1.wav"/><Relationship Id="rId7" Type="http://schemas.openxmlformats.org/officeDocument/2006/relationships/image" Target="../media/image38.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audio" Target="../media/audio7.wav"/></Relationships>
</file>

<file path=ppt/slides/_rels/slide3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41.jpeg"/></Relationships>
</file>

<file path=ppt/slides/_rels/slide3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8.gif"/><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44.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audio" Target="../media/audio2.wav"/></Relationships>
</file>

<file path=ppt/slides/_rels/slide45.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52.gi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audio" Target="../media/audio2.wav"/></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audio" Target="../media/audio2.wav"/><Relationship Id="rId7"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audio" Target="../media/audio3.wav"/><Relationship Id="rId9"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5.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Adaptations for Nutrition</a:t>
            </a:r>
            <a:endParaRPr lang="en-US" dirty="0"/>
          </a:p>
        </p:txBody>
      </p:sp>
      <p:sp>
        <p:nvSpPr>
          <p:cNvPr id="3" name="Subtitle 2"/>
          <p:cNvSpPr>
            <a:spLocks noGrp="1"/>
          </p:cNvSpPr>
          <p:nvPr>
            <p:ph type="subTitle" idx="1"/>
          </p:nvPr>
        </p:nvSpPr>
        <p:spPr/>
        <p:txBody>
          <a:bodyPr/>
          <a:lstStyle/>
          <a:p>
            <a:r>
              <a:rPr lang="en-US" dirty="0" smtClean="0"/>
              <a:t>BY2 Biology</a:t>
            </a:r>
            <a:endParaRPr lang="en-US" dirty="0"/>
          </a:p>
        </p:txBody>
      </p:sp>
      <p:pic>
        <p:nvPicPr>
          <p:cNvPr id="4" name="Picture 4"/>
          <p:cNvPicPr>
            <a:picLocks noChangeAspect="1" noChangeArrowheads="1"/>
          </p:cNvPicPr>
          <p:nvPr/>
        </p:nvPicPr>
        <p:blipFill>
          <a:blip r:embed="rId2" cstate="print"/>
          <a:srcRect/>
          <a:stretch>
            <a:fillRect/>
          </a:stretch>
        </p:blipFill>
        <p:spPr bwMode="auto">
          <a:xfrm>
            <a:off x="1828800" y="152400"/>
            <a:ext cx="5638800" cy="339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0"/>
            <a:ext cx="7772400" cy="1143000"/>
          </a:xfrm>
        </p:spPr>
        <p:txBody>
          <a:bodyPr/>
          <a:lstStyle/>
          <a:p>
            <a:pPr eaLnBrk="1" hangingPunct="1"/>
            <a:r>
              <a:rPr lang="en-US" dirty="0" smtClean="0"/>
              <a:t>Digestive systems</a:t>
            </a:r>
          </a:p>
        </p:txBody>
      </p:sp>
      <p:pic>
        <p:nvPicPr>
          <p:cNvPr id="8195" name="Picture 3"/>
          <p:cNvPicPr>
            <a:picLocks noChangeAspect="1" noChangeArrowheads="1"/>
          </p:cNvPicPr>
          <p:nvPr/>
        </p:nvPicPr>
        <p:blipFill>
          <a:blip r:embed="rId3" cstate="print"/>
          <a:srcRect b="3334"/>
          <a:stretch>
            <a:fillRect/>
          </a:stretch>
        </p:blipFill>
        <p:spPr bwMode="auto">
          <a:xfrm>
            <a:off x="339725" y="1414463"/>
            <a:ext cx="8575675" cy="5283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a:t>
            </a:r>
            <a:r>
              <a:rPr lang="en-US" dirty="0" smtClean="0">
                <a:sym typeface="Wingdings" pitchFamily="2" charset="2"/>
              </a:rPr>
              <a:t>More complex</a:t>
            </a:r>
            <a:endParaRPr lang="en-US" dirty="0"/>
          </a:p>
        </p:txBody>
      </p:sp>
      <p:sp>
        <p:nvSpPr>
          <p:cNvPr id="3" name="Content Placeholder 2"/>
          <p:cNvSpPr>
            <a:spLocks noGrp="1"/>
          </p:cNvSpPr>
          <p:nvPr>
            <p:ph sz="quarter" idx="1"/>
          </p:nvPr>
        </p:nvSpPr>
        <p:spPr>
          <a:xfrm>
            <a:off x="457200" y="1219200"/>
            <a:ext cx="8229600" cy="5105400"/>
          </a:xfrm>
        </p:spPr>
        <p:txBody>
          <a:bodyPr>
            <a:normAutofit/>
          </a:bodyPr>
          <a:lstStyle/>
          <a:p>
            <a:r>
              <a:rPr lang="en-US" b="1" dirty="0" smtClean="0"/>
              <a:t>In simple organisms</a:t>
            </a:r>
            <a:r>
              <a:rPr lang="en-US" dirty="0" smtClean="0"/>
              <a:t>: </a:t>
            </a:r>
          </a:p>
          <a:p>
            <a:pPr lvl="1"/>
            <a:r>
              <a:rPr lang="en-US" dirty="0" smtClean="0"/>
              <a:t>feeding on only one type of food</a:t>
            </a:r>
          </a:p>
          <a:p>
            <a:pPr lvl="1"/>
            <a:r>
              <a:rPr lang="en-US" dirty="0" smtClean="0"/>
              <a:t>the gut is undifferentiated</a:t>
            </a:r>
          </a:p>
          <a:p>
            <a:pPr lvl="1"/>
            <a:endParaRPr lang="en-US" dirty="0" smtClean="0"/>
          </a:p>
          <a:p>
            <a:pPr lvl="1">
              <a:buNone/>
            </a:pPr>
            <a:endParaRPr lang="en-US" dirty="0" smtClean="0"/>
          </a:p>
          <a:p>
            <a:pPr lvl="1">
              <a:buNone/>
            </a:pPr>
            <a:endParaRPr lang="en-US" dirty="0" smtClean="0"/>
          </a:p>
          <a:p>
            <a:r>
              <a:rPr lang="en-US" b="1" dirty="0" smtClean="0"/>
              <a:t>In more advanced organisms</a:t>
            </a:r>
            <a:r>
              <a:rPr lang="en-US" dirty="0" smtClean="0"/>
              <a:t>:</a:t>
            </a:r>
          </a:p>
          <a:p>
            <a:pPr lvl="1"/>
            <a:r>
              <a:rPr lang="en-US" dirty="0" smtClean="0"/>
              <a:t>Often have a varied diet, </a:t>
            </a:r>
          </a:p>
          <a:p>
            <a:pPr lvl="1"/>
            <a:r>
              <a:rPr lang="en-US" dirty="0" smtClean="0"/>
              <a:t>the gut is divided into various parts along its length and each part is </a:t>
            </a:r>
            <a:r>
              <a:rPr lang="en-US" dirty="0" err="1" smtClean="0"/>
              <a:t>specialised</a:t>
            </a:r>
            <a:r>
              <a:rPr lang="en-US" dirty="0" smtClean="0"/>
              <a:t> to carry out particular functions</a:t>
            </a:r>
          </a:p>
          <a:p>
            <a:pPr lvl="1"/>
            <a:r>
              <a:rPr lang="en-US" sz="2100" dirty="0" smtClean="0"/>
              <a:t>Organisms with a varied diet require </a:t>
            </a:r>
            <a:r>
              <a:rPr lang="en-US" sz="2100" b="1" dirty="0" smtClean="0"/>
              <a:t>more than one type of enzyme </a:t>
            </a:r>
            <a:r>
              <a:rPr lang="en-US" sz="2100" dirty="0" smtClean="0"/>
              <a:t>to carry out the digestion of the different food substrates</a:t>
            </a:r>
            <a:endParaRPr lang="en-US" sz="1100" dirty="0"/>
          </a:p>
        </p:txBody>
      </p:sp>
      <p:pic>
        <p:nvPicPr>
          <p:cNvPr id="57346" name="Picture 2" descr="http://www.anselm.edu/homepage/jpitocch/genbio/digesthydra.jpg"/>
          <p:cNvPicPr>
            <a:picLocks noChangeAspect="1" noChangeArrowheads="1"/>
          </p:cNvPicPr>
          <p:nvPr/>
        </p:nvPicPr>
        <p:blipFill>
          <a:blip r:embed="rId2" cstate="print"/>
          <a:srcRect/>
          <a:stretch>
            <a:fillRect/>
          </a:stretch>
        </p:blipFill>
        <p:spPr bwMode="auto">
          <a:xfrm>
            <a:off x="5152345" y="1143000"/>
            <a:ext cx="3839255" cy="25146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altLang="en-US" dirty="0" smtClean="0"/>
              <a:t>Human Digestive System</a:t>
            </a:r>
          </a:p>
        </p:txBody>
      </p:sp>
      <p:pic>
        <p:nvPicPr>
          <p:cNvPr id="5" name="Picture 7" descr="41-13-HumanDigestiveSys-L.jpg                                  00000025BIOLOGY6eCIPLchapters40-55     B847B7B5:"/>
          <p:cNvPicPr>
            <a:picLocks noChangeAspect="1" noChangeArrowheads="1"/>
          </p:cNvPicPr>
          <p:nvPr/>
        </p:nvPicPr>
        <p:blipFill>
          <a:blip r:embed="rId2" cstate="print"/>
          <a:srcRect/>
          <a:stretch>
            <a:fillRect/>
          </a:stretch>
        </p:blipFill>
        <p:spPr>
          <a:xfrm>
            <a:off x="762000" y="1219200"/>
            <a:ext cx="7520668" cy="5199474"/>
          </a:xfrm>
          <a:prstGeom prst="rect">
            <a:avLst/>
          </a:prstGeom>
        </p:spPr>
      </p:pic>
      <p:sp>
        <p:nvSpPr>
          <p:cNvPr id="6" name="Rectangle 5"/>
          <p:cNvSpPr/>
          <p:nvPr/>
        </p:nvSpPr>
        <p:spPr>
          <a:xfrm>
            <a:off x="6477000" y="1447800"/>
            <a:ext cx="2081404" cy="369332"/>
          </a:xfrm>
          <a:prstGeom prst="rect">
            <a:avLst/>
          </a:prstGeom>
        </p:spPr>
        <p:txBody>
          <a:bodyPr wrap="none">
            <a:spAutoFit/>
          </a:bodyPr>
          <a:lstStyle/>
          <a:p>
            <a:r>
              <a:rPr lang="en-US" dirty="0" smtClean="0">
                <a:hlinkClick r:id="rId3"/>
              </a:rPr>
              <a:t>Overview animation</a:t>
            </a:r>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026" descr="41-13-HumanDigestiveSys-NL"/>
          <p:cNvPicPr>
            <a:picLocks noChangeAspect="1" noChangeArrowheads="1"/>
          </p:cNvPicPr>
          <p:nvPr/>
        </p:nvPicPr>
        <p:blipFill>
          <a:blip r:embed="rId3" cstate="print"/>
          <a:srcRect l="27720" r="28465" b="42405"/>
          <a:stretch>
            <a:fillRect/>
          </a:stretch>
        </p:blipFill>
        <p:spPr bwMode="auto">
          <a:xfrm>
            <a:off x="5181600" y="304800"/>
            <a:ext cx="3733800" cy="3810000"/>
          </a:xfrm>
          <a:prstGeom prst="rect">
            <a:avLst/>
          </a:prstGeom>
          <a:noFill/>
          <a:ln w="9525">
            <a:noFill/>
            <a:miter lim="800000"/>
            <a:headEnd/>
            <a:tailEnd/>
          </a:ln>
        </p:spPr>
      </p:pic>
      <p:sp>
        <p:nvSpPr>
          <p:cNvPr id="13318" name="Line 1032"/>
          <p:cNvSpPr>
            <a:spLocks noChangeShapeType="1"/>
          </p:cNvSpPr>
          <p:nvPr/>
        </p:nvSpPr>
        <p:spPr bwMode="auto">
          <a:xfrm flipH="1" flipV="1">
            <a:off x="4876800" y="1371600"/>
            <a:ext cx="1516062" cy="450850"/>
          </a:xfrm>
          <a:prstGeom prst="line">
            <a:avLst/>
          </a:prstGeom>
          <a:noFill/>
          <a:ln w="57150">
            <a:solidFill>
              <a:schemeClr val="hlink"/>
            </a:solidFill>
            <a:round/>
            <a:headEnd/>
            <a:tailEnd/>
          </a:ln>
        </p:spPr>
        <p:txBody>
          <a:bodyPr wrap="none" anchor="ctr"/>
          <a:lstStyle/>
          <a:p>
            <a:endParaRPr lang="en-US"/>
          </a:p>
        </p:txBody>
      </p:sp>
      <p:sp>
        <p:nvSpPr>
          <p:cNvPr id="13319" name="Text Box 1033"/>
          <p:cNvSpPr txBox="1">
            <a:spLocks noChangeArrowheads="1"/>
          </p:cNvSpPr>
          <p:nvPr/>
        </p:nvSpPr>
        <p:spPr bwMode="auto">
          <a:xfrm>
            <a:off x="381000" y="152400"/>
            <a:ext cx="4419600" cy="3370153"/>
          </a:xfrm>
          <a:prstGeom prst="rect">
            <a:avLst/>
          </a:prstGeom>
          <a:solidFill>
            <a:schemeClr val="bg2"/>
          </a:solidFill>
          <a:ln w="38100">
            <a:noFill/>
            <a:miter lim="800000"/>
            <a:headEnd/>
            <a:tailEnd/>
          </a:ln>
        </p:spPr>
        <p:txBody>
          <a:bodyPr wrap="square" tIns="91440">
            <a:spAutoFit/>
          </a:bodyPr>
          <a:lstStyle/>
          <a:p>
            <a:pPr>
              <a:lnSpc>
                <a:spcPct val="50000"/>
              </a:lnSpc>
              <a:spcBef>
                <a:spcPct val="50000"/>
              </a:spcBef>
              <a:tabLst>
                <a:tab pos="225425" algn="l"/>
              </a:tabLst>
            </a:pPr>
            <a:r>
              <a:rPr lang="en-US" sz="2000" b="1" u="sng" dirty="0" smtClean="0">
                <a:solidFill>
                  <a:srgbClr val="CC0000"/>
                </a:solidFill>
              </a:rPr>
              <a:t>Mouth (</a:t>
            </a:r>
            <a:r>
              <a:rPr lang="en-US" sz="2000" b="1" u="sng" dirty="0" err="1" smtClean="0">
                <a:solidFill>
                  <a:srgbClr val="CC0000"/>
                </a:solidFill>
              </a:rPr>
              <a:t>buccal</a:t>
            </a:r>
            <a:r>
              <a:rPr lang="en-US" sz="2000" b="1" u="sng" dirty="0" smtClean="0">
                <a:solidFill>
                  <a:srgbClr val="CC0000"/>
                </a:solidFill>
              </a:rPr>
              <a:t> cavity)</a:t>
            </a:r>
            <a:endParaRPr lang="en-US" sz="2000" b="1" u="sng" dirty="0">
              <a:solidFill>
                <a:srgbClr val="0F116A"/>
              </a:solidFill>
            </a:endParaRPr>
          </a:p>
          <a:p>
            <a:pPr>
              <a:spcBef>
                <a:spcPct val="50000"/>
              </a:spcBef>
              <a:tabLst>
                <a:tab pos="225425" algn="l"/>
              </a:tabLst>
            </a:pPr>
            <a:r>
              <a:rPr lang="en-US" sz="2000" b="1" dirty="0" smtClean="0">
                <a:solidFill>
                  <a:srgbClr val="0F116A"/>
                </a:solidFill>
                <a:sym typeface="Wingdings" pitchFamily="84" charset="2"/>
              </a:rPr>
              <a:t></a:t>
            </a:r>
            <a:r>
              <a:rPr lang="en-US" sz="2000" b="1" u="sng" dirty="0" smtClean="0">
                <a:solidFill>
                  <a:srgbClr val="0F116A"/>
                </a:solidFill>
                <a:sym typeface="Wingdings" pitchFamily="84" charset="2"/>
              </a:rPr>
              <a:t>mechanical digestion </a:t>
            </a:r>
            <a:r>
              <a:rPr lang="en-US" sz="2000" b="1" dirty="0" smtClean="0">
                <a:solidFill>
                  <a:srgbClr val="0F116A"/>
                </a:solidFill>
                <a:sym typeface="Wingdings" pitchFamily="84" charset="2"/>
              </a:rPr>
              <a:t>by teeth to </a:t>
            </a:r>
            <a:r>
              <a:rPr lang="en-US" sz="2000" b="1" dirty="0" smtClean="0">
                <a:solidFill>
                  <a:srgbClr val="0F116A"/>
                </a:solidFill>
              </a:rPr>
              <a:t>break </a:t>
            </a:r>
            <a:r>
              <a:rPr lang="en-US" sz="2000" b="1" dirty="0">
                <a:solidFill>
                  <a:srgbClr val="0F116A"/>
                </a:solidFill>
              </a:rPr>
              <a:t>up </a:t>
            </a:r>
            <a:r>
              <a:rPr lang="en-US" sz="2000" b="1" dirty="0" smtClean="0">
                <a:solidFill>
                  <a:srgbClr val="0F116A"/>
                </a:solidFill>
              </a:rPr>
              <a:t>food (mastication/chewing)</a:t>
            </a:r>
            <a:endParaRPr lang="en-US" sz="2000" b="1" dirty="0">
              <a:solidFill>
                <a:srgbClr val="0F116A"/>
              </a:solidFill>
            </a:endParaRPr>
          </a:p>
          <a:p>
            <a:pPr>
              <a:spcBef>
                <a:spcPct val="50000"/>
              </a:spcBef>
              <a:tabLst>
                <a:tab pos="225425" algn="l"/>
              </a:tabLst>
            </a:pPr>
            <a:r>
              <a:rPr lang="en-US" sz="2000" b="1" dirty="0">
                <a:solidFill>
                  <a:srgbClr val="0F116A"/>
                </a:solidFill>
                <a:sym typeface="Wingdings" pitchFamily="84" charset="2"/>
              </a:rPr>
              <a:t></a:t>
            </a:r>
            <a:r>
              <a:rPr lang="en-US" sz="2000" b="1" dirty="0" smtClean="0">
                <a:solidFill>
                  <a:srgbClr val="0F116A"/>
                </a:solidFill>
              </a:rPr>
              <a:t>moistens food by mixing with saliva to lubricate it for swallowing</a:t>
            </a:r>
            <a:endParaRPr lang="en-US" sz="2000" b="1" dirty="0">
              <a:solidFill>
                <a:srgbClr val="0F116A"/>
              </a:solidFill>
              <a:sym typeface="Wingdings" pitchFamily="84" charset="2"/>
            </a:endParaRPr>
          </a:p>
          <a:p>
            <a:pPr>
              <a:spcBef>
                <a:spcPct val="50000"/>
              </a:spcBef>
              <a:tabLst>
                <a:tab pos="225425" algn="l"/>
              </a:tabLst>
            </a:pPr>
            <a:r>
              <a:rPr lang="en-US" sz="2000" b="1" dirty="0" smtClean="0">
                <a:solidFill>
                  <a:srgbClr val="0F116A"/>
                </a:solidFill>
                <a:sym typeface="Wingdings" pitchFamily="84" charset="2"/>
              </a:rPr>
              <a:t></a:t>
            </a:r>
            <a:r>
              <a:rPr lang="en-US" sz="2000" b="1" u="sng" dirty="0" smtClean="0">
                <a:solidFill>
                  <a:srgbClr val="0F116A"/>
                </a:solidFill>
                <a:sym typeface="Wingdings" pitchFamily="84" charset="2"/>
              </a:rPr>
              <a:t>chemical digestion </a:t>
            </a:r>
            <a:r>
              <a:rPr lang="en-US" sz="2000" b="1" dirty="0" smtClean="0">
                <a:solidFill>
                  <a:srgbClr val="0F116A"/>
                </a:solidFill>
                <a:sym typeface="Wingdings" pitchFamily="84" charset="2"/>
              </a:rPr>
              <a:t>- </a:t>
            </a:r>
            <a:r>
              <a:rPr lang="en-US" sz="2000" b="1" dirty="0" smtClean="0">
                <a:solidFill>
                  <a:srgbClr val="0F116A"/>
                </a:solidFill>
              </a:rPr>
              <a:t>amylase digests starch</a:t>
            </a:r>
            <a:endParaRPr lang="en-US" sz="2000" b="1" dirty="0">
              <a:solidFill>
                <a:srgbClr val="0F116A"/>
              </a:solidFill>
            </a:endParaRPr>
          </a:p>
          <a:p>
            <a:pPr>
              <a:spcBef>
                <a:spcPct val="50000"/>
              </a:spcBef>
              <a:tabLst>
                <a:tab pos="225425" algn="l"/>
              </a:tabLst>
            </a:pPr>
            <a:endParaRPr lang="en-US" sz="2000" b="1" dirty="0">
              <a:solidFill>
                <a:srgbClr val="0F116A"/>
              </a:solidFill>
            </a:endParaRPr>
          </a:p>
        </p:txBody>
      </p:sp>
      <p:sp>
        <p:nvSpPr>
          <p:cNvPr id="11" name="Text Box 1033"/>
          <p:cNvSpPr txBox="1">
            <a:spLocks noChangeArrowheads="1"/>
          </p:cNvSpPr>
          <p:nvPr/>
        </p:nvSpPr>
        <p:spPr bwMode="auto">
          <a:xfrm>
            <a:off x="381000" y="3276600"/>
            <a:ext cx="4343400" cy="3383280"/>
          </a:xfrm>
          <a:prstGeom prst="rect">
            <a:avLst/>
          </a:prstGeom>
          <a:solidFill>
            <a:schemeClr val="bg2"/>
          </a:solidFill>
          <a:ln w="38100">
            <a:noFill/>
            <a:miter lim="800000"/>
            <a:headEnd/>
            <a:tailEnd/>
          </a:ln>
        </p:spPr>
        <p:txBody>
          <a:bodyPr wrap="square" tIns="91440">
            <a:spAutoFit/>
          </a:bodyPr>
          <a:lstStyle/>
          <a:p>
            <a:pPr>
              <a:lnSpc>
                <a:spcPct val="50000"/>
              </a:lnSpc>
              <a:spcBef>
                <a:spcPct val="50000"/>
              </a:spcBef>
              <a:tabLst>
                <a:tab pos="225425" algn="l"/>
              </a:tabLst>
            </a:pPr>
            <a:r>
              <a:rPr lang="en-US" sz="2000" b="1" u="sng" dirty="0" smtClean="0">
                <a:solidFill>
                  <a:srgbClr val="CC0000"/>
                </a:solidFill>
              </a:rPr>
              <a:t>saliva</a:t>
            </a:r>
            <a:endParaRPr lang="en-US" sz="2000" b="1" u="sng" dirty="0">
              <a:solidFill>
                <a:srgbClr val="0F116A"/>
              </a:solidFill>
            </a:endParaRPr>
          </a:p>
          <a:p>
            <a:pPr>
              <a:tabLst>
                <a:tab pos="225425" algn="l"/>
              </a:tabLst>
            </a:pPr>
            <a:r>
              <a:rPr lang="en-US" sz="2000" b="1" dirty="0" smtClean="0">
                <a:solidFill>
                  <a:srgbClr val="0F116A"/>
                </a:solidFill>
                <a:sym typeface="Wingdings" pitchFamily="84" charset="2"/>
              </a:rPr>
              <a:t>Contains:</a:t>
            </a:r>
          </a:p>
          <a:p>
            <a:pPr>
              <a:buFont typeface="Arial" pitchFamily="34" charset="0"/>
              <a:buChar char="•"/>
              <a:tabLst>
                <a:tab pos="225425" algn="l"/>
              </a:tabLst>
            </a:pPr>
            <a:r>
              <a:rPr lang="en-US" sz="2000" b="1" dirty="0">
                <a:solidFill>
                  <a:srgbClr val="0F116A"/>
                </a:solidFill>
                <a:sym typeface="Wingdings" pitchFamily="84" charset="2"/>
              </a:rPr>
              <a:t> </a:t>
            </a:r>
            <a:r>
              <a:rPr lang="en-US" sz="2000" b="1" dirty="0" smtClean="0">
                <a:solidFill>
                  <a:srgbClr val="0F116A"/>
                </a:solidFill>
                <a:sym typeface="Wingdings" pitchFamily="84" charset="2"/>
              </a:rPr>
              <a:t>water (to soften food)</a:t>
            </a:r>
          </a:p>
          <a:p>
            <a:pPr>
              <a:buFont typeface="Arial" pitchFamily="34" charset="0"/>
              <a:buChar char="•"/>
              <a:tabLst>
                <a:tab pos="225425" algn="l"/>
              </a:tabLst>
            </a:pPr>
            <a:r>
              <a:rPr lang="en-US" sz="2000" b="1" dirty="0">
                <a:solidFill>
                  <a:srgbClr val="0F116A"/>
                </a:solidFill>
                <a:sym typeface="Wingdings" pitchFamily="84" charset="2"/>
              </a:rPr>
              <a:t>m</a:t>
            </a:r>
            <a:r>
              <a:rPr lang="en-US" sz="2000" b="1" dirty="0" smtClean="0">
                <a:solidFill>
                  <a:srgbClr val="0F116A"/>
                </a:solidFill>
                <a:sym typeface="Wingdings" pitchFamily="84" charset="2"/>
              </a:rPr>
              <a:t>ucus (to protect the lining of the digestive system)</a:t>
            </a:r>
          </a:p>
          <a:p>
            <a:pPr>
              <a:buFont typeface="Arial" pitchFamily="34" charset="0"/>
              <a:buChar char="•"/>
              <a:tabLst>
                <a:tab pos="225425" algn="l"/>
              </a:tabLst>
            </a:pPr>
            <a:r>
              <a:rPr lang="en-US" sz="2000" b="1" dirty="0">
                <a:solidFill>
                  <a:srgbClr val="0F116A"/>
                </a:solidFill>
                <a:sym typeface="Wingdings" pitchFamily="84" charset="2"/>
              </a:rPr>
              <a:t>a</a:t>
            </a:r>
            <a:r>
              <a:rPr lang="en-US" sz="2000" b="1" dirty="0" smtClean="0">
                <a:solidFill>
                  <a:srgbClr val="0F116A"/>
                </a:solidFill>
                <a:sym typeface="Wingdings" pitchFamily="84" charset="2"/>
              </a:rPr>
              <a:t>mylase (breaks starch to maltose)</a:t>
            </a:r>
          </a:p>
          <a:p>
            <a:pPr>
              <a:buFont typeface="Arial" pitchFamily="34" charset="0"/>
              <a:buChar char="•"/>
              <a:tabLst>
                <a:tab pos="225425" algn="l"/>
              </a:tabLst>
            </a:pPr>
            <a:r>
              <a:rPr lang="en-US" sz="2000" b="1" dirty="0">
                <a:solidFill>
                  <a:srgbClr val="0F116A"/>
                </a:solidFill>
                <a:sym typeface="Wingdings" pitchFamily="84" charset="2"/>
              </a:rPr>
              <a:t>m</a:t>
            </a:r>
            <a:r>
              <a:rPr lang="en-US" sz="2000" b="1" dirty="0" smtClean="0">
                <a:solidFill>
                  <a:srgbClr val="0F116A"/>
                </a:solidFill>
                <a:sym typeface="Wingdings" pitchFamily="84" charset="2"/>
              </a:rPr>
              <a:t>ineral ions to keep mouth pH alkaline (act as a buffer)</a:t>
            </a:r>
          </a:p>
          <a:p>
            <a:pPr>
              <a:buFont typeface="Arial" pitchFamily="34" charset="0"/>
              <a:buChar char="•"/>
              <a:tabLst>
                <a:tab pos="225425" algn="l"/>
              </a:tabLst>
            </a:pPr>
            <a:r>
              <a:rPr lang="en-US" sz="2000" b="1" dirty="0" smtClean="0">
                <a:solidFill>
                  <a:srgbClr val="0F116A"/>
                </a:solidFill>
              </a:rPr>
              <a:t>Anti-bacterial chemicals to kill germs</a:t>
            </a:r>
          </a:p>
          <a:p>
            <a:pPr>
              <a:spcBef>
                <a:spcPct val="50000"/>
              </a:spcBef>
              <a:tabLst>
                <a:tab pos="225425" algn="l"/>
              </a:tabLst>
            </a:pPr>
            <a:endParaRPr lang="en-US" sz="2000" b="1" dirty="0">
              <a:solidFill>
                <a:srgbClr val="0F116A"/>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190500" y="6389688"/>
            <a:ext cx="1825625" cy="468312"/>
          </a:xfrm>
          <a:prstGeom prst="rect">
            <a:avLst/>
          </a:prstGeom>
          <a:solidFill>
            <a:schemeClr val="bg1"/>
          </a:solidFill>
          <a:ln w="9525">
            <a:noFill/>
            <a:miter lim="800000"/>
            <a:headEnd/>
            <a:tailEnd/>
          </a:ln>
        </p:spPr>
        <p:txBody>
          <a:bodyPr wrap="none" anchor="ctr"/>
          <a:lstStyle/>
          <a:p>
            <a:endParaRPr lang="en-US"/>
          </a:p>
        </p:txBody>
      </p:sp>
      <p:pic>
        <p:nvPicPr>
          <p:cNvPr id="10243" name="Picture 3"/>
          <p:cNvPicPr>
            <a:picLocks noChangeAspect="1" noChangeArrowheads="1"/>
          </p:cNvPicPr>
          <p:nvPr/>
        </p:nvPicPr>
        <p:blipFill>
          <a:blip r:embed="rId6" cstate="print"/>
          <a:srcRect b="3877"/>
          <a:stretch>
            <a:fillRect/>
          </a:stretch>
        </p:blipFill>
        <p:spPr bwMode="auto">
          <a:xfrm>
            <a:off x="441325" y="922338"/>
            <a:ext cx="8393113" cy="5202237"/>
          </a:xfrm>
          <a:prstGeom prst="rect">
            <a:avLst/>
          </a:prstGeom>
          <a:noFill/>
          <a:ln w="9525">
            <a:noFill/>
            <a:miter lim="800000"/>
            <a:headEnd/>
            <a:tailEnd/>
          </a:ln>
        </p:spPr>
      </p:pic>
      <p:sp>
        <p:nvSpPr>
          <p:cNvPr id="10244" name="Rectangle 4"/>
          <p:cNvSpPr>
            <a:spLocks noGrp="1" noChangeArrowheads="1"/>
          </p:cNvSpPr>
          <p:nvPr>
            <p:ph type="title"/>
          </p:nvPr>
        </p:nvSpPr>
        <p:spPr>
          <a:xfrm>
            <a:off x="381000" y="76200"/>
            <a:ext cx="8181975" cy="762000"/>
          </a:xfrm>
          <a:noFill/>
        </p:spPr>
        <p:txBody>
          <a:bodyPr/>
          <a:lstStyle/>
          <a:p>
            <a:pPr eaLnBrk="1" hangingPunct="1"/>
            <a:r>
              <a:rPr lang="en-US" dirty="0" smtClean="0"/>
              <a:t>Swallowing (&amp; </a:t>
            </a:r>
            <a:r>
              <a:rPr lang="en-US" u="sng" dirty="0" smtClean="0"/>
              <a:t>not</a:t>
            </a:r>
            <a:r>
              <a:rPr lang="en-US" dirty="0" smtClean="0"/>
              <a:t> choking) </a:t>
            </a:r>
          </a:p>
        </p:txBody>
      </p:sp>
      <p:sp>
        <p:nvSpPr>
          <p:cNvPr id="490501" name="Rectangle 5" descr="Rectangle: Click to edit Master text styles&#10;Second level&#10;Third level&#10;Fourth level&#10;Fifth level"/>
          <p:cNvSpPr>
            <a:spLocks noGrp="1" noChangeArrowheads="1"/>
          </p:cNvSpPr>
          <p:nvPr>
            <p:ph type="body" idx="1"/>
          </p:nvPr>
        </p:nvSpPr>
        <p:spPr>
          <a:xfrm>
            <a:off x="0" y="3733800"/>
            <a:ext cx="8658225" cy="3028950"/>
          </a:xfrm>
          <a:noFill/>
        </p:spPr>
        <p:txBody>
          <a:bodyPr/>
          <a:lstStyle/>
          <a:p>
            <a:pPr marL="288925" indent="-288925" eaLnBrk="1" hangingPunct="1"/>
            <a:r>
              <a:rPr lang="en-US" sz="2200" b="1" u="sng" smtClean="0">
                <a:solidFill>
                  <a:srgbClr val="CC0000"/>
                </a:solidFill>
              </a:rPr>
              <a:t>Epiglottis</a:t>
            </a:r>
            <a:r>
              <a:rPr lang="en-US" sz="2000" b="1" smtClean="0"/>
              <a:t> </a:t>
            </a:r>
          </a:p>
          <a:p>
            <a:pPr marL="684213" lvl="1" indent="-276225" eaLnBrk="1" hangingPunct="1"/>
            <a:r>
              <a:rPr lang="en-US" sz="2000" smtClean="0"/>
              <a:t>problem: breathe &amp; swallow through same orifice</a:t>
            </a:r>
          </a:p>
          <a:p>
            <a:pPr marL="684213" lvl="1" indent="-276225" eaLnBrk="1" hangingPunct="1"/>
            <a:r>
              <a:rPr lang="en-US" sz="2000" smtClean="0"/>
              <a:t>flap of cartilage</a:t>
            </a:r>
          </a:p>
          <a:p>
            <a:pPr marL="684213" lvl="1" indent="-276225" eaLnBrk="1" hangingPunct="1"/>
            <a:r>
              <a:rPr lang="en-US" sz="2000" smtClean="0"/>
              <a:t>closes </a:t>
            </a:r>
            <a:r>
              <a:rPr lang="en-US" sz="2000" b="1" u="sng" smtClean="0">
                <a:solidFill>
                  <a:srgbClr val="CC0000"/>
                </a:solidFill>
              </a:rPr>
              <a:t>trachea</a:t>
            </a:r>
            <a:r>
              <a:rPr lang="en-US" sz="2000" b="1" smtClean="0"/>
              <a:t> </a:t>
            </a:r>
            <a:r>
              <a:rPr lang="en-US" sz="2000" smtClean="0"/>
              <a:t>(windpipe) when swallowing</a:t>
            </a:r>
          </a:p>
          <a:p>
            <a:pPr marL="684213" lvl="1" indent="-276225" eaLnBrk="1" hangingPunct="1"/>
            <a:r>
              <a:rPr lang="en-US" sz="2000" smtClean="0"/>
              <a:t>food travels down </a:t>
            </a:r>
            <a:r>
              <a:rPr lang="en-US" sz="2000" b="1" u="sng" smtClean="0">
                <a:solidFill>
                  <a:srgbClr val="CC0000"/>
                </a:solidFill>
              </a:rPr>
              <a:t>esophagus</a:t>
            </a:r>
            <a:endParaRPr lang="en-US" sz="2000" b="1" smtClean="0"/>
          </a:p>
          <a:p>
            <a:pPr marL="288925" indent="-288925" eaLnBrk="1" hangingPunct="1"/>
            <a:r>
              <a:rPr lang="en-US" sz="2200" b="1" u="sng" smtClean="0">
                <a:solidFill>
                  <a:srgbClr val="CC0000"/>
                </a:solidFill>
              </a:rPr>
              <a:t>Esophagus</a:t>
            </a:r>
            <a:r>
              <a:rPr lang="en-US" sz="1800" smtClean="0"/>
              <a:t> </a:t>
            </a:r>
          </a:p>
          <a:p>
            <a:pPr marL="684213" lvl="1" indent="-276225" eaLnBrk="1" hangingPunct="1"/>
            <a:r>
              <a:rPr lang="en-US" sz="2000" smtClean="0"/>
              <a:t>move food along </a:t>
            </a:r>
            <a:r>
              <a:rPr lang="en-US" sz="2100" smtClean="0"/>
              <a:t>to stomach by </a:t>
            </a:r>
            <a:r>
              <a:rPr lang="en-US" sz="2100" b="1" u="sng" smtClean="0">
                <a:solidFill>
                  <a:srgbClr val="CC0000"/>
                </a:solidFill>
              </a:rPr>
              <a:t>peristalsis</a:t>
            </a:r>
            <a:endParaRPr lang="en-US" sz="2100" b="1" smtClean="0"/>
          </a:p>
        </p:txBody>
      </p:sp>
      <p:sp>
        <p:nvSpPr>
          <p:cNvPr id="490502" name="AutoShape 6"/>
          <p:cNvSpPr>
            <a:spLocks noChangeArrowheads="1"/>
          </p:cNvSpPr>
          <p:nvPr/>
        </p:nvSpPr>
        <p:spPr bwMode="auto">
          <a:xfrm>
            <a:off x="7543800" y="4038600"/>
            <a:ext cx="381000" cy="1447800"/>
          </a:xfrm>
          <a:prstGeom prst="downArrow">
            <a:avLst>
              <a:gd name="adj1" fmla="val 50000"/>
              <a:gd name="adj2" fmla="val 95000"/>
            </a:avLst>
          </a:prstGeom>
          <a:solidFill>
            <a:srgbClr val="CC0000"/>
          </a:solidFill>
          <a:ln w="9525">
            <a:solidFill>
              <a:schemeClr val="tx1"/>
            </a:solidFill>
            <a:miter lim="800000"/>
            <a:headEnd/>
            <a:tailEnd/>
          </a:ln>
        </p:spPr>
        <p:txBody>
          <a:bodyPr wrap="none" anchor="ctr"/>
          <a:lstStyle/>
          <a:p>
            <a:endParaRPr lang="en-US"/>
          </a:p>
        </p:txBody>
      </p:sp>
      <p:sp>
        <p:nvSpPr>
          <p:cNvPr id="490503" name="Oval 7"/>
          <p:cNvSpPr>
            <a:spLocks noChangeArrowheads="1"/>
          </p:cNvSpPr>
          <p:nvPr/>
        </p:nvSpPr>
        <p:spPr bwMode="auto">
          <a:xfrm>
            <a:off x="4311650" y="2076450"/>
            <a:ext cx="941388" cy="941388"/>
          </a:xfrm>
          <a:prstGeom prst="ellipse">
            <a:avLst/>
          </a:prstGeom>
          <a:solidFill>
            <a:srgbClr val="FFEA18">
              <a:alpha val="50195"/>
            </a:srgbClr>
          </a:solidFill>
          <a:ln w="38100">
            <a:solidFill>
              <a:srgbClr val="FFEA18"/>
            </a:solidFill>
            <a:round/>
            <a:headEnd/>
            <a:tailEnd/>
          </a:ln>
        </p:spPr>
        <p:txBody>
          <a:bodyPr wrap="none" anchor="ctr"/>
          <a:lstStyle/>
          <a:p>
            <a:endParaRPr lang="en-US"/>
          </a:p>
        </p:txBody>
      </p:sp>
      <p:sp>
        <p:nvSpPr>
          <p:cNvPr id="490504" name="Oval 8"/>
          <p:cNvSpPr>
            <a:spLocks noChangeArrowheads="1"/>
          </p:cNvSpPr>
          <p:nvPr/>
        </p:nvSpPr>
        <p:spPr bwMode="auto">
          <a:xfrm>
            <a:off x="4311650" y="2078038"/>
            <a:ext cx="941388" cy="941387"/>
          </a:xfrm>
          <a:prstGeom prst="ellipse">
            <a:avLst/>
          </a:prstGeom>
          <a:noFill/>
          <a:ln w="38100">
            <a:solidFill>
              <a:srgbClr val="0F116A"/>
            </a:solidFill>
            <a:round/>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90501">
                                            <p:txEl>
                                              <p:pRg st="0" end="0"/>
                                            </p:txEl>
                                          </p:spTgt>
                                        </p:tgtEl>
                                        <p:attrNameLst>
                                          <p:attrName>style.visibility</p:attrName>
                                        </p:attrNameLst>
                                      </p:cBhvr>
                                      <p:to>
                                        <p:strVal val="visible"/>
                                      </p:to>
                                    </p:set>
                                    <p:anim calcmode="lin" valueType="num">
                                      <p:cBhvr additive="base">
                                        <p:cTn id="7" dur="500" fill="hold"/>
                                        <p:tgtEl>
                                          <p:spTgt spid="49050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9050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6" presetClass="entr" presetSubtype="32" fill="hold" grpId="0" nodeType="clickEffect">
                                  <p:stCondLst>
                                    <p:cond delay="0"/>
                                  </p:stCondLst>
                                  <p:childTnLst>
                                    <p:set>
                                      <p:cBhvr>
                                        <p:cTn id="12" dur="1" fill="hold">
                                          <p:stCondLst>
                                            <p:cond delay="0"/>
                                          </p:stCondLst>
                                        </p:cTn>
                                        <p:tgtEl>
                                          <p:spTgt spid="490504"/>
                                        </p:tgtEl>
                                        <p:attrNameLst>
                                          <p:attrName>style.visibility</p:attrName>
                                        </p:attrNameLst>
                                      </p:cBhvr>
                                      <p:to>
                                        <p:strVal val="visible"/>
                                      </p:to>
                                    </p:set>
                                    <p:animEffect transition="in" filter="circle(out)">
                                      <p:cBhvr>
                                        <p:cTn id="13" dur="1000"/>
                                        <p:tgtEl>
                                          <p:spTgt spid="490504"/>
                                        </p:tgtEl>
                                      </p:cBhvr>
                                    </p:animEffect>
                                  </p:childTnLst>
                                </p:cTn>
                              </p:par>
                              <p:par>
                                <p:cTn id="14" presetID="6" presetClass="entr" presetSubtype="32" fill="hold" grpId="0" nodeType="withEffect">
                                  <p:stCondLst>
                                    <p:cond delay="0"/>
                                  </p:stCondLst>
                                  <p:childTnLst>
                                    <p:set>
                                      <p:cBhvr>
                                        <p:cTn id="15" dur="1" fill="hold">
                                          <p:stCondLst>
                                            <p:cond delay="0"/>
                                          </p:stCondLst>
                                        </p:cTn>
                                        <p:tgtEl>
                                          <p:spTgt spid="490503"/>
                                        </p:tgtEl>
                                        <p:attrNameLst>
                                          <p:attrName>style.visibility</p:attrName>
                                        </p:attrNameLst>
                                      </p:cBhvr>
                                      <p:to>
                                        <p:strVal val="visible"/>
                                      </p:to>
                                    </p:set>
                                    <p:animEffect transition="in" filter="circle(out)">
                                      <p:cBhvr>
                                        <p:cTn id="16" dur="2000"/>
                                        <p:tgtEl>
                                          <p:spTgt spid="490503"/>
                                        </p:tgtEl>
                                      </p:cBhvr>
                                    </p:animEffect>
                                  </p:childTnLst>
                                  <p:subTnLst>
                                    <p:audio>
                                      <p:cMediaNode>
                                        <p:cTn display="0" masterRel="sameClick">
                                          <p:stCondLst>
                                            <p:cond evt="begin" delay="0">
                                              <p:tn val="14"/>
                                            </p:cond>
                                          </p:stCondLst>
                                          <p:endCondLst>
                                            <p:cond evt="onStopAudio" delay="0">
                                              <p:tgtEl>
                                                <p:sldTgt/>
                                              </p:tgtEl>
                                            </p:cond>
                                          </p:endCondLst>
                                        </p:cTn>
                                        <p:tgtEl>
                                          <p:sndTgt r:embed="rId4" name="Vibro Up"/>
                                        </p:tgtEl>
                                      </p:cMediaNode>
                                    </p:audio>
                                  </p:sub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490501">
                                            <p:txEl>
                                              <p:pRg st="1" end="1"/>
                                            </p:txEl>
                                          </p:spTgt>
                                        </p:tgtEl>
                                        <p:attrNameLst>
                                          <p:attrName>style.visibility</p:attrName>
                                        </p:attrNameLst>
                                      </p:cBhvr>
                                      <p:to>
                                        <p:strVal val="visible"/>
                                      </p:to>
                                    </p:set>
                                    <p:anim calcmode="lin" valueType="num">
                                      <p:cBhvr additive="base">
                                        <p:cTn id="21" dur="500" fill="hold"/>
                                        <p:tgtEl>
                                          <p:spTgt spid="490501">
                                            <p:txEl>
                                              <p:pRg st="1" end="1"/>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9050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9"/>
                                            </p:cond>
                                          </p:stCondLst>
                                          <p:endCondLst>
                                            <p:cond evt="onStopAudio" delay="0">
                                              <p:tgtEl>
                                                <p:sldTgt/>
                                              </p:tgtEl>
                                            </p:cond>
                                          </p:endCondLst>
                                        </p:cTn>
                                        <p:tgtEl>
                                          <p:sndTgt r:embed="rId3" name="Whoosh"/>
                                        </p:tgtEl>
                                      </p:cMediaNode>
                                    </p:audio>
                                  </p:sub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490501">
                                            <p:txEl>
                                              <p:pRg st="2" end="2"/>
                                            </p:txEl>
                                          </p:spTgt>
                                        </p:tgtEl>
                                        <p:attrNameLst>
                                          <p:attrName>style.visibility</p:attrName>
                                        </p:attrNameLst>
                                      </p:cBhvr>
                                      <p:to>
                                        <p:strVal val="visible"/>
                                      </p:to>
                                    </p:set>
                                    <p:anim calcmode="lin" valueType="num">
                                      <p:cBhvr additive="base">
                                        <p:cTn id="27" dur="500" fill="hold"/>
                                        <p:tgtEl>
                                          <p:spTgt spid="490501">
                                            <p:txEl>
                                              <p:pRg st="2" end="2"/>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9050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3" name="Whoosh"/>
                                        </p:tgtEl>
                                      </p:cMediaNode>
                                    </p:audio>
                                  </p:subTnLst>
                                </p:cTn>
                              </p:par>
                            </p:childTnLst>
                          </p:cTn>
                        </p:par>
                      </p:childTnLst>
                    </p:cTn>
                  </p:par>
                  <p:par>
                    <p:cTn id="29" fill="hold">
                      <p:stCondLst>
                        <p:cond delay="indefinite"/>
                      </p:stCondLst>
                      <p:childTnLst>
                        <p:par>
                          <p:cTn id="30" fill="hold">
                            <p:stCondLst>
                              <p:cond delay="0"/>
                            </p:stCondLst>
                            <p:childTnLst>
                              <p:par>
                                <p:cTn id="31" presetID="9" presetClass="exit" presetSubtype="0" fill="hold" grpId="1" nodeType="clickEffect">
                                  <p:stCondLst>
                                    <p:cond delay="0"/>
                                  </p:stCondLst>
                                  <p:childTnLst>
                                    <p:animEffect transition="out" filter="dissolve">
                                      <p:cBhvr>
                                        <p:cTn id="32" dur="500"/>
                                        <p:tgtEl>
                                          <p:spTgt spid="490503"/>
                                        </p:tgtEl>
                                      </p:cBhvr>
                                    </p:animEffect>
                                    <p:set>
                                      <p:cBhvr>
                                        <p:cTn id="33" dur="1" fill="hold">
                                          <p:stCondLst>
                                            <p:cond delay="499"/>
                                          </p:stCondLst>
                                        </p:cTn>
                                        <p:tgtEl>
                                          <p:spTgt spid="490503"/>
                                        </p:tgtEl>
                                        <p:attrNameLst>
                                          <p:attrName>style.visibility</p:attrName>
                                        </p:attrNameLst>
                                      </p:cBhvr>
                                      <p:to>
                                        <p:strVal val="hidden"/>
                                      </p:to>
                                    </p:set>
                                  </p:childTnLst>
                                </p:cTn>
                              </p:par>
                              <p:par>
                                <p:cTn id="34" presetID="2" presetClass="entr" presetSubtype="8" fill="hold" grpId="0" nodeType="withEffect">
                                  <p:stCondLst>
                                    <p:cond delay="0"/>
                                  </p:stCondLst>
                                  <p:childTnLst>
                                    <p:set>
                                      <p:cBhvr>
                                        <p:cTn id="35" dur="1" fill="hold">
                                          <p:stCondLst>
                                            <p:cond delay="0"/>
                                          </p:stCondLst>
                                        </p:cTn>
                                        <p:tgtEl>
                                          <p:spTgt spid="490501">
                                            <p:txEl>
                                              <p:pRg st="3" end="3"/>
                                            </p:txEl>
                                          </p:spTgt>
                                        </p:tgtEl>
                                        <p:attrNameLst>
                                          <p:attrName>style.visibility</p:attrName>
                                        </p:attrNameLst>
                                      </p:cBhvr>
                                      <p:to>
                                        <p:strVal val="visible"/>
                                      </p:to>
                                    </p:set>
                                    <p:anim calcmode="lin" valueType="num">
                                      <p:cBhvr additive="base">
                                        <p:cTn id="36" dur="500" fill="hold"/>
                                        <p:tgtEl>
                                          <p:spTgt spid="490501">
                                            <p:txEl>
                                              <p:pRg st="3" end="3"/>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49050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4"/>
                                            </p:cond>
                                          </p:stCondLst>
                                          <p:endCondLst>
                                            <p:cond evt="onStopAudio" delay="0">
                                              <p:tgtEl>
                                                <p:sldTgt/>
                                              </p:tgtEl>
                                            </p:cond>
                                          </p:endCondLst>
                                        </p:cTn>
                                        <p:tgtEl>
                                          <p:sndTgt r:embed="rId3" name="Whoosh"/>
                                        </p:tgtEl>
                                      </p:cMediaNode>
                                    </p:audio>
                                  </p:sub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490501">
                                            <p:txEl>
                                              <p:pRg st="4" end="4"/>
                                            </p:txEl>
                                          </p:spTgt>
                                        </p:tgtEl>
                                        <p:attrNameLst>
                                          <p:attrName>style.visibility</p:attrName>
                                        </p:attrNameLst>
                                      </p:cBhvr>
                                      <p:to>
                                        <p:strVal val="visible"/>
                                      </p:to>
                                    </p:set>
                                    <p:anim calcmode="lin" valueType="num">
                                      <p:cBhvr additive="base">
                                        <p:cTn id="42" dur="500" fill="hold"/>
                                        <p:tgtEl>
                                          <p:spTgt spid="490501">
                                            <p:txEl>
                                              <p:pRg st="4" end="4"/>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49050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0"/>
                                            </p:cond>
                                          </p:stCondLst>
                                          <p:endCondLst>
                                            <p:cond evt="onStopAudio" delay="0">
                                              <p:tgtEl>
                                                <p:sldTgt/>
                                              </p:tgtEl>
                                            </p:cond>
                                          </p:endCondLst>
                                        </p:cTn>
                                        <p:tgtEl>
                                          <p:sndTgt r:embed="rId3" name="Whoosh"/>
                                        </p:tgtEl>
                                      </p:cMediaNode>
                                    </p:audio>
                                  </p:subTnLst>
                                </p:cTn>
                              </p:par>
                            </p:childTnLst>
                          </p:cTn>
                        </p:par>
                      </p:childTnLst>
                    </p:cTn>
                  </p:par>
                  <p:par>
                    <p:cTn id="44" fill="hold">
                      <p:stCondLst>
                        <p:cond delay="indefinite"/>
                      </p:stCondLst>
                      <p:childTnLst>
                        <p:par>
                          <p:cTn id="45" fill="hold">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490501">
                                            <p:txEl>
                                              <p:pRg st="5" end="5"/>
                                            </p:txEl>
                                          </p:spTgt>
                                        </p:tgtEl>
                                        <p:attrNameLst>
                                          <p:attrName>style.visibility</p:attrName>
                                        </p:attrNameLst>
                                      </p:cBhvr>
                                      <p:to>
                                        <p:strVal val="visible"/>
                                      </p:to>
                                    </p:set>
                                    <p:anim calcmode="lin" valueType="num">
                                      <p:cBhvr additive="base">
                                        <p:cTn id="48" dur="500" fill="hold"/>
                                        <p:tgtEl>
                                          <p:spTgt spid="490501">
                                            <p:txEl>
                                              <p:pRg st="5" end="5"/>
                                            </p:txEl>
                                          </p:spTgt>
                                        </p:tgtEl>
                                        <p:attrNameLst>
                                          <p:attrName>ppt_x</p:attrName>
                                        </p:attrNameLst>
                                      </p:cBhvr>
                                      <p:tavLst>
                                        <p:tav tm="0">
                                          <p:val>
                                            <p:strVal val="0-#ppt_w/2"/>
                                          </p:val>
                                        </p:tav>
                                        <p:tav tm="100000">
                                          <p:val>
                                            <p:strVal val="#ppt_x"/>
                                          </p:val>
                                        </p:tav>
                                      </p:tavLst>
                                    </p:anim>
                                    <p:anim calcmode="lin" valueType="num">
                                      <p:cBhvr additive="base">
                                        <p:cTn id="49" dur="500" fill="hold"/>
                                        <p:tgtEl>
                                          <p:spTgt spid="490501">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6"/>
                                            </p:cond>
                                          </p:stCondLst>
                                          <p:endCondLst>
                                            <p:cond evt="onStopAudio" delay="0">
                                              <p:tgtEl>
                                                <p:sldTgt/>
                                              </p:tgtEl>
                                            </p:cond>
                                          </p:endCondLst>
                                        </p:cTn>
                                        <p:tgtEl>
                                          <p:sndTgt r:embed="rId3" name="Whoosh"/>
                                        </p:tgtEl>
                                      </p:cMediaNode>
                                    </p:audio>
                                  </p:sub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490501">
                                            <p:txEl>
                                              <p:pRg st="6" end="6"/>
                                            </p:txEl>
                                          </p:spTgt>
                                        </p:tgtEl>
                                        <p:attrNameLst>
                                          <p:attrName>style.visibility</p:attrName>
                                        </p:attrNameLst>
                                      </p:cBhvr>
                                      <p:to>
                                        <p:strVal val="visible"/>
                                      </p:to>
                                    </p:set>
                                    <p:anim calcmode="lin" valueType="num">
                                      <p:cBhvr additive="base">
                                        <p:cTn id="54" dur="500" fill="hold"/>
                                        <p:tgtEl>
                                          <p:spTgt spid="490501">
                                            <p:txEl>
                                              <p:pRg st="6" end="6"/>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490501">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2"/>
                                            </p:cond>
                                          </p:stCondLst>
                                          <p:endCondLst>
                                            <p:cond evt="onStopAudio" delay="0">
                                              <p:tgtEl>
                                                <p:sldTgt/>
                                              </p:tgtEl>
                                            </p:cond>
                                          </p:endCondLst>
                                        </p:cTn>
                                        <p:tgtEl>
                                          <p:sndTgt r:embed="rId3" name="Whoosh"/>
                                        </p:tgtEl>
                                      </p:cMediaNode>
                                    </p:audio>
                                  </p:subTnLst>
                                </p:cTn>
                              </p:par>
                            </p:childTnLst>
                          </p:cTn>
                        </p:par>
                      </p:childTnLst>
                    </p:cTn>
                  </p:par>
                  <p:par>
                    <p:cTn id="56" fill="hold">
                      <p:stCondLst>
                        <p:cond delay="indefinite"/>
                      </p:stCondLst>
                      <p:childTnLst>
                        <p:par>
                          <p:cTn id="57" fill="hold">
                            <p:stCondLst>
                              <p:cond delay="0"/>
                            </p:stCondLst>
                            <p:childTnLst>
                              <p:par>
                                <p:cTn id="58" presetID="2" presetClass="entr" presetSubtype="1" fill="hold" grpId="0" nodeType="clickEffect">
                                  <p:stCondLst>
                                    <p:cond delay="0"/>
                                  </p:stCondLst>
                                  <p:childTnLst>
                                    <p:set>
                                      <p:cBhvr>
                                        <p:cTn id="59" dur="1" fill="hold">
                                          <p:stCondLst>
                                            <p:cond delay="0"/>
                                          </p:stCondLst>
                                        </p:cTn>
                                        <p:tgtEl>
                                          <p:spTgt spid="490502"/>
                                        </p:tgtEl>
                                        <p:attrNameLst>
                                          <p:attrName>style.visibility</p:attrName>
                                        </p:attrNameLst>
                                      </p:cBhvr>
                                      <p:to>
                                        <p:strVal val="visible"/>
                                      </p:to>
                                    </p:set>
                                    <p:anim calcmode="lin" valueType="num">
                                      <p:cBhvr additive="base">
                                        <p:cTn id="60" dur="500" fill="hold"/>
                                        <p:tgtEl>
                                          <p:spTgt spid="490502"/>
                                        </p:tgtEl>
                                        <p:attrNameLst>
                                          <p:attrName>ppt_x</p:attrName>
                                        </p:attrNameLst>
                                      </p:cBhvr>
                                      <p:tavLst>
                                        <p:tav tm="0">
                                          <p:val>
                                            <p:strVal val="#ppt_x"/>
                                          </p:val>
                                        </p:tav>
                                        <p:tav tm="100000">
                                          <p:val>
                                            <p:strVal val="#ppt_x"/>
                                          </p:val>
                                        </p:tav>
                                      </p:tavLst>
                                    </p:anim>
                                    <p:anim calcmode="lin" valueType="num">
                                      <p:cBhvr additive="base">
                                        <p:cTn id="61" dur="500" fill="hold"/>
                                        <p:tgtEl>
                                          <p:spTgt spid="490502"/>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8"/>
                                            </p:cond>
                                          </p:stCondLst>
                                          <p:endCondLst>
                                            <p:cond evt="onStopAudio" delay="0">
                                              <p:tgtEl>
                                                <p:sldTgt/>
                                              </p:tgtEl>
                                            </p:cond>
                                          </p:endCondLst>
                                        </p:cTn>
                                        <p:tgtEl>
                                          <p:sndTgt r:embed="rId5" name="Arrow"/>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0501" grpId="0" build="p" autoUpdateAnimBg="0"/>
      <p:bldP spid="490502" grpId="0" animBg="1"/>
      <p:bldP spid="490503" grpId="0" animBg="1"/>
      <p:bldP spid="490503" grpId="1" animBg="1"/>
      <p:bldP spid="49050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026" descr="41-13-HumanDigestiveSys-NL"/>
          <p:cNvPicPr>
            <a:picLocks noChangeAspect="1" noChangeArrowheads="1"/>
          </p:cNvPicPr>
          <p:nvPr/>
        </p:nvPicPr>
        <p:blipFill>
          <a:blip r:embed="rId5" cstate="print"/>
          <a:srcRect l="27094" b="18559"/>
          <a:stretch>
            <a:fillRect/>
          </a:stretch>
        </p:blipFill>
        <p:spPr bwMode="auto">
          <a:xfrm>
            <a:off x="4572000" y="2819400"/>
            <a:ext cx="4305803" cy="3733800"/>
          </a:xfrm>
          <a:prstGeom prst="rect">
            <a:avLst/>
          </a:prstGeom>
          <a:noFill/>
          <a:ln w="9525">
            <a:noFill/>
            <a:miter lim="800000"/>
            <a:headEnd/>
            <a:tailEnd/>
          </a:ln>
        </p:spPr>
      </p:pic>
      <p:grpSp>
        <p:nvGrpSpPr>
          <p:cNvPr id="2" name="Group 1027"/>
          <p:cNvGrpSpPr>
            <a:grpSpLocks/>
          </p:cNvGrpSpPr>
          <p:nvPr/>
        </p:nvGrpSpPr>
        <p:grpSpPr bwMode="auto">
          <a:xfrm>
            <a:off x="304801" y="152400"/>
            <a:ext cx="8307268" cy="4800600"/>
            <a:chOff x="3097" y="96"/>
            <a:chExt cx="2427" cy="3024"/>
          </a:xfrm>
        </p:grpSpPr>
        <p:sp>
          <p:nvSpPr>
            <p:cNvPr id="13320" name="Line 1028"/>
            <p:cNvSpPr>
              <a:spLocks noChangeShapeType="1"/>
            </p:cNvSpPr>
            <p:nvPr/>
          </p:nvSpPr>
          <p:spPr bwMode="auto">
            <a:xfrm flipH="1">
              <a:off x="4833" y="1200"/>
              <a:ext cx="205" cy="1920"/>
            </a:xfrm>
            <a:prstGeom prst="line">
              <a:avLst/>
            </a:prstGeom>
            <a:noFill/>
            <a:ln w="57150">
              <a:solidFill>
                <a:schemeClr val="hlink"/>
              </a:solidFill>
              <a:round/>
              <a:headEnd/>
              <a:tailEnd/>
            </a:ln>
          </p:spPr>
          <p:txBody>
            <a:bodyPr wrap="none" anchor="ctr"/>
            <a:lstStyle/>
            <a:p>
              <a:endParaRPr lang="en-US"/>
            </a:p>
          </p:txBody>
        </p:sp>
        <p:sp>
          <p:nvSpPr>
            <p:cNvPr id="13321" name="Text Box 1029"/>
            <p:cNvSpPr txBox="1">
              <a:spLocks noChangeArrowheads="1"/>
            </p:cNvSpPr>
            <p:nvPr/>
          </p:nvSpPr>
          <p:spPr bwMode="auto">
            <a:xfrm>
              <a:off x="3097" y="96"/>
              <a:ext cx="2427" cy="1735"/>
            </a:xfrm>
            <a:prstGeom prst="rect">
              <a:avLst/>
            </a:prstGeom>
            <a:solidFill>
              <a:schemeClr val="bg2"/>
            </a:solidFill>
            <a:ln w="38100">
              <a:solidFill>
                <a:srgbClr val="CC0000"/>
              </a:solidFill>
              <a:miter lim="800000"/>
              <a:headEnd/>
              <a:tailEnd/>
            </a:ln>
          </p:spPr>
          <p:txBody>
            <a:bodyPr wrap="square" tIns="91440">
              <a:spAutoFit/>
            </a:bodyPr>
            <a:lstStyle/>
            <a:p>
              <a:pPr>
                <a:lnSpc>
                  <a:spcPct val="50000"/>
                </a:lnSpc>
                <a:spcBef>
                  <a:spcPct val="50000"/>
                </a:spcBef>
                <a:tabLst>
                  <a:tab pos="225425" algn="l"/>
                </a:tabLst>
              </a:pPr>
              <a:r>
                <a:rPr lang="en-US" sz="2000" b="1" u="sng" dirty="0">
                  <a:solidFill>
                    <a:srgbClr val="CC0000"/>
                  </a:solidFill>
                </a:rPr>
                <a:t>stomach</a:t>
              </a:r>
              <a:endParaRPr lang="en-US" sz="2000" b="1" u="sng" dirty="0">
                <a:solidFill>
                  <a:srgbClr val="0F116A"/>
                </a:solidFill>
              </a:endParaRPr>
            </a:p>
            <a:p>
              <a:pPr>
                <a:tabLst>
                  <a:tab pos="225425" algn="l"/>
                </a:tabLst>
              </a:pPr>
              <a:r>
                <a:rPr lang="en-US" sz="2000" b="1" dirty="0" smtClean="0">
                  <a:solidFill>
                    <a:srgbClr val="0F116A"/>
                  </a:solidFill>
                  <a:sym typeface="Wingdings" pitchFamily="84" charset="2"/>
                </a:rPr>
                <a:t>acid (secreted from </a:t>
              </a:r>
              <a:r>
                <a:rPr lang="en-US" sz="2000" b="1" dirty="0" err="1" smtClean="0">
                  <a:solidFill>
                    <a:srgbClr val="0F116A"/>
                  </a:solidFill>
                  <a:sym typeface="Wingdings" pitchFamily="84" charset="2"/>
                </a:rPr>
                <a:t>oxyntic</a:t>
              </a:r>
              <a:r>
                <a:rPr lang="en-US" sz="2000" b="1" dirty="0" smtClean="0">
                  <a:solidFill>
                    <a:srgbClr val="0F116A"/>
                  </a:solidFill>
                  <a:sym typeface="Wingdings" pitchFamily="84" charset="2"/>
                </a:rPr>
                <a:t> cells in wall) </a:t>
              </a:r>
              <a:r>
                <a:rPr lang="en-US" sz="2000" b="1" dirty="0" smtClean="0">
                  <a:solidFill>
                    <a:srgbClr val="0F116A"/>
                  </a:solidFill>
                </a:rPr>
                <a:t>kills germs</a:t>
              </a:r>
              <a:endParaRPr lang="en-US" sz="2000" b="1" dirty="0">
                <a:solidFill>
                  <a:srgbClr val="0F116A"/>
                </a:solidFill>
              </a:endParaRPr>
            </a:p>
            <a:p>
              <a:pPr>
                <a:tabLst>
                  <a:tab pos="225425" algn="l"/>
                </a:tabLst>
              </a:pPr>
              <a:r>
                <a:rPr lang="en-US" sz="2000" b="1" dirty="0">
                  <a:solidFill>
                    <a:srgbClr val="0F116A"/>
                  </a:solidFill>
                  <a:sym typeface="Wingdings" pitchFamily="84" charset="2"/>
                </a:rPr>
                <a:t></a:t>
              </a:r>
              <a:r>
                <a:rPr lang="en-US" sz="2000" b="1" dirty="0" smtClean="0">
                  <a:solidFill>
                    <a:srgbClr val="0F116A"/>
                  </a:solidFill>
                </a:rPr>
                <a:t>stores food for up to 4 hrs </a:t>
              </a:r>
              <a:r>
                <a:rPr lang="en-US" b="1" dirty="0" smtClean="0">
                  <a:solidFill>
                    <a:srgbClr val="0F116A"/>
                  </a:solidFill>
                </a:rPr>
                <a:t>(sphincter at each end)</a:t>
              </a:r>
              <a:r>
                <a:rPr lang="en-US" b="1" dirty="0" smtClean="0">
                  <a:solidFill>
                    <a:srgbClr val="0F116A"/>
                  </a:solidFill>
                  <a:sym typeface="Wingdings" pitchFamily="84" charset="2"/>
                </a:rPr>
                <a:t> </a:t>
              </a:r>
              <a:endParaRPr lang="en-US" sz="2000" b="1" dirty="0">
                <a:solidFill>
                  <a:srgbClr val="0F116A"/>
                </a:solidFill>
                <a:sym typeface="Wingdings" pitchFamily="84" charset="2"/>
              </a:endParaRPr>
            </a:p>
            <a:p>
              <a:pPr>
                <a:tabLst>
                  <a:tab pos="225425" algn="l"/>
                </a:tabLst>
              </a:pPr>
              <a:r>
                <a:rPr lang="en-US" sz="2000" b="1" dirty="0" smtClean="0">
                  <a:solidFill>
                    <a:srgbClr val="0F116A"/>
                  </a:solidFill>
                  <a:sym typeface="Wingdings" pitchFamily="84" charset="2"/>
                </a:rPr>
                <a:t></a:t>
              </a:r>
              <a:r>
                <a:rPr lang="en-US" sz="2000" b="1" dirty="0" smtClean="0">
                  <a:solidFill>
                    <a:srgbClr val="0F116A"/>
                  </a:solidFill>
                </a:rPr>
                <a:t>mixes food by moving wall with contractions (churning)</a:t>
              </a:r>
              <a:endParaRPr lang="en-US" sz="2000" b="1" dirty="0">
                <a:solidFill>
                  <a:srgbClr val="0F116A"/>
                </a:solidFill>
              </a:endParaRPr>
            </a:p>
            <a:p>
              <a:pPr>
                <a:tabLst>
                  <a:tab pos="225425" algn="l"/>
                </a:tabLst>
              </a:pPr>
              <a:r>
                <a:rPr lang="en-US" sz="2000" b="1" dirty="0" smtClean="0">
                  <a:solidFill>
                    <a:srgbClr val="0F116A"/>
                  </a:solidFill>
                  <a:sym typeface="Wingdings" pitchFamily="84" charset="2"/>
                </a:rPr>
                <a:t>gastric juice secreted from glands (peptic cells) in stomach wall </a:t>
              </a:r>
              <a:r>
                <a:rPr lang="en-US" sz="2000" b="1" dirty="0" smtClean="0">
                  <a:solidFill>
                    <a:srgbClr val="0F116A"/>
                  </a:solidFill>
                </a:rPr>
                <a:t>digest proteins</a:t>
              </a:r>
            </a:p>
            <a:p>
              <a:pPr>
                <a:buFont typeface="Wingdings" pitchFamily="2" charset="2"/>
                <a:buChar char="§"/>
                <a:tabLst>
                  <a:tab pos="225425" algn="l"/>
                </a:tabLst>
              </a:pPr>
              <a:r>
                <a:rPr lang="en-US" sz="2000" b="1" dirty="0">
                  <a:solidFill>
                    <a:srgbClr val="0F116A"/>
                  </a:solidFill>
                </a:rPr>
                <a:t>s</a:t>
              </a:r>
              <a:r>
                <a:rPr lang="en-US" sz="2000" b="1" dirty="0" smtClean="0">
                  <a:solidFill>
                    <a:srgbClr val="0F116A"/>
                  </a:solidFill>
                </a:rPr>
                <a:t>ecretes mucus (from goblet cells) to protect stomach lining from acid and enzymes</a:t>
              </a:r>
            </a:p>
            <a:p>
              <a:pPr>
                <a:tabLst>
                  <a:tab pos="225425" algn="l"/>
                </a:tabLst>
              </a:pPr>
              <a:endParaRPr lang="en-US" sz="2000" b="1" dirty="0">
                <a:solidFill>
                  <a:srgbClr val="0F116A"/>
                </a:solidFill>
              </a:endParaRPr>
            </a:p>
          </p:txBody>
        </p:sp>
      </p:grpSp>
      <p:sp>
        <p:nvSpPr>
          <p:cNvPr id="498694" name="Rectangle 1030"/>
          <p:cNvSpPr>
            <a:spLocks noChangeArrowheads="1"/>
          </p:cNvSpPr>
          <p:nvPr/>
        </p:nvSpPr>
        <p:spPr bwMode="auto">
          <a:xfrm>
            <a:off x="7620000" y="4114800"/>
            <a:ext cx="1327150" cy="701675"/>
          </a:xfrm>
          <a:prstGeom prst="rect">
            <a:avLst/>
          </a:prstGeom>
          <a:noFill/>
          <a:ln w="9525">
            <a:noFill/>
            <a:miter lim="800000"/>
            <a:headEnd/>
            <a:tailEnd/>
          </a:ln>
        </p:spPr>
        <p:txBody>
          <a:bodyPr wrap="none" anchor="ctr">
            <a:spAutoFit/>
          </a:bodyPr>
          <a:lstStyle/>
          <a:p>
            <a:r>
              <a:rPr lang="en-US" sz="2000" b="1" u="sng" dirty="0">
                <a:solidFill>
                  <a:srgbClr val="CC0000"/>
                </a:solidFill>
              </a:rPr>
              <a:t>cardiac</a:t>
            </a:r>
            <a:br>
              <a:rPr lang="en-US" sz="2000" b="1" u="sng" dirty="0">
                <a:solidFill>
                  <a:srgbClr val="CC0000"/>
                </a:solidFill>
              </a:rPr>
            </a:br>
            <a:r>
              <a:rPr lang="en-US" sz="2000" b="1" u="sng" dirty="0">
                <a:solidFill>
                  <a:srgbClr val="CC0000"/>
                </a:solidFill>
              </a:rPr>
              <a:t>sphincter</a:t>
            </a:r>
          </a:p>
        </p:txBody>
      </p:sp>
      <p:sp>
        <p:nvSpPr>
          <p:cNvPr id="498695" name="Rectangle 1031"/>
          <p:cNvSpPr>
            <a:spLocks noChangeArrowheads="1"/>
          </p:cNvSpPr>
          <p:nvPr/>
        </p:nvSpPr>
        <p:spPr bwMode="auto">
          <a:xfrm>
            <a:off x="7010400" y="5780157"/>
            <a:ext cx="1327150" cy="707886"/>
          </a:xfrm>
          <a:prstGeom prst="rect">
            <a:avLst/>
          </a:prstGeom>
          <a:noFill/>
          <a:ln w="9525">
            <a:noFill/>
            <a:miter lim="800000"/>
            <a:headEnd/>
            <a:tailEnd/>
          </a:ln>
        </p:spPr>
        <p:txBody>
          <a:bodyPr wrap="square" anchor="ctr">
            <a:spAutoFit/>
          </a:bodyPr>
          <a:lstStyle/>
          <a:p>
            <a:r>
              <a:rPr lang="en-US" sz="2000" b="1" u="sng" dirty="0">
                <a:solidFill>
                  <a:srgbClr val="CC0000"/>
                </a:solidFill>
              </a:rPr>
              <a:t>pyloric</a:t>
            </a:r>
            <a:br>
              <a:rPr lang="en-US" sz="2000" b="1" u="sng" dirty="0">
                <a:solidFill>
                  <a:srgbClr val="CC0000"/>
                </a:solidFill>
              </a:rPr>
            </a:br>
            <a:r>
              <a:rPr lang="en-US" sz="2000" b="1" u="sng" dirty="0">
                <a:solidFill>
                  <a:srgbClr val="CC0000"/>
                </a:solidFill>
              </a:rPr>
              <a:t>sphincter</a:t>
            </a:r>
          </a:p>
        </p:txBody>
      </p:sp>
      <p:sp>
        <p:nvSpPr>
          <p:cNvPr id="10" name="Text Box 1029"/>
          <p:cNvSpPr txBox="1">
            <a:spLocks noChangeArrowheads="1"/>
          </p:cNvSpPr>
          <p:nvPr/>
        </p:nvSpPr>
        <p:spPr bwMode="auto">
          <a:xfrm>
            <a:off x="381000" y="3124200"/>
            <a:ext cx="3352800" cy="2560320"/>
          </a:xfrm>
          <a:prstGeom prst="rect">
            <a:avLst/>
          </a:prstGeom>
          <a:solidFill>
            <a:schemeClr val="bg2"/>
          </a:solidFill>
          <a:ln w="38100">
            <a:solidFill>
              <a:srgbClr val="CC0000"/>
            </a:solidFill>
            <a:miter lim="800000"/>
            <a:headEnd/>
            <a:tailEnd/>
          </a:ln>
        </p:spPr>
        <p:txBody>
          <a:bodyPr wrap="square" tIns="91440">
            <a:spAutoFit/>
          </a:bodyPr>
          <a:lstStyle/>
          <a:p>
            <a:pPr>
              <a:lnSpc>
                <a:spcPct val="50000"/>
              </a:lnSpc>
              <a:spcBef>
                <a:spcPct val="50000"/>
              </a:spcBef>
              <a:tabLst>
                <a:tab pos="225425" algn="l"/>
              </a:tabLst>
            </a:pPr>
            <a:r>
              <a:rPr lang="en-US" sz="2000" b="1" u="sng" dirty="0" smtClean="0">
                <a:solidFill>
                  <a:srgbClr val="CC0000"/>
                </a:solidFill>
              </a:rPr>
              <a:t>Gastric juice</a:t>
            </a:r>
            <a:endParaRPr lang="en-US" sz="2000" b="1" u="sng" dirty="0" smtClean="0">
              <a:solidFill>
                <a:srgbClr val="0F116A"/>
              </a:solidFill>
            </a:endParaRPr>
          </a:p>
          <a:p>
            <a:pPr>
              <a:tabLst>
                <a:tab pos="225425" algn="l"/>
              </a:tabLst>
            </a:pPr>
            <a:r>
              <a:rPr lang="en-US" sz="2000" b="1" dirty="0" smtClean="0">
                <a:solidFill>
                  <a:srgbClr val="0F116A"/>
                </a:solidFill>
              </a:rPr>
              <a:t>Contains:</a:t>
            </a:r>
          </a:p>
          <a:p>
            <a:pPr>
              <a:buFont typeface="Arial" pitchFamily="34" charset="0"/>
              <a:buChar char="•"/>
              <a:tabLst>
                <a:tab pos="225425" algn="l"/>
              </a:tabLst>
            </a:pPr>
            <a:r>
              <a:rPr lang="en-US" sz="2000" b="1" dirty="0" smtClean="0">
                <a:solidFill>
                  <a:srgbClr val="0F116A"/>
                </a:solidFill>
              </a:rPr>
              <a:t>Acid (pH =2) kills germs and provide optimum pH for pepsin</a:t>
            </a:r>
          </a:p>
          <a:p>
            <a:pPr>
              <a:buFont typeface="Arial" pitchFamily="34" charset="0"/>
              <a:buChar char="•"/>
              <a:tabLst>
                <a:tab pos="225425" algn="l"/>
              </a:tabLst>
            </a:pPr>
            <a:r>
              <a:rPr lang="en-US" sz="2000" b="1" dirty="0" smtClean="0">
                <a:solidFill>
                  <a:srgbClr val="0F116A"/>
                </a:solidFill>
              </a:rPr>
              <a:t>Peptidase enzymes (ex: pepsin) to </a:t>
            </a:r>
            <a:r>
              <a:rPr lang="en-US" sz="2000" b="1" dirty="0" err="1" smtClean="0">
                <a:solidFill>
                  <a:srgbClr val="0F116A"/>
                </a:solidFill>
              </a:rPr>
              <a:t>hydrolyse</a:t>
            </a:r>
            <a:r>
              <a:rPr lang="en-US" sz="2000" b="1" dirty="0" smtClean="0">
                <a:solidFill>
                  <a:srgbClr val="0F116A"/>
                </a:solidFill>
              </a:rPr>
              <a:t> protein to </a:t>
            </a:r>
            <a:r>
              <a:rPr lang="en-US" sz="2000" b="1" dirty="0" err="1" smtClean="0">
                <a:solidFill>
                  <a:srgbClr val="0F116A"/>
                </a:solidFill>
              </a:rPr>
              <a:t>polypetides</a:t>
            </a:r>
            <a:endParaRPr lang="en-US" sz="2000" b="1" dirty="0" smtClean="0">
              <a:solidFill>
                <a:srgbClr val="0F116A"/>
              </a:solidFill>
            </a:endParaRPr>
          </a:p>
          <a:p>
            <a:pPr>
              <a:tabLst>
                <a:tab pos="225425" algn="l"/>
              </a:tabLst>
            </a:pPr>
            <a:endParaRPr lang="en-US" sz="2000" b="1" dirty="0" smtClean="0">
              <a:solidFill>
                <a:srgbClr val="0F116A"/>
              </a:solidFill>
            </a:endParaRPr>
          </a:p>
          <a:p>
            <a:pPr>
              <a:tabLst>
                <a:tab pos="225425" algn="l"/>
              </a:tabLst>
            </a:pPr>
            <a:endParaRPr lang="en-US" sz="2000" b="1" dirty="0">
              <a:solidFill>
                <a:srgbClr val="0F116A"/>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5"/>
                                            </p:cond>
                                          </p:stCondLst>
                                          <p:endCondLst>
                                            <p:cond evt="onStopAudio" delay="0">
                                              <p:tgtEl>
                                                <p:sldTgt/>
                                              </p:tgtEl>
                                            </p:cond>
                                          </p:endCondLst>
                                        </p:cTn>
                                        <p:tgtEl>
                                          <p:sndTgt r:embed="rId3" name="Laser"/>
                                        </p:tgtEl>
                                      </p:cMediaNode>
                                    </p:audio>
                                  </p:sub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98694"/>
                                        </p:tgtEl>
                                        <p:attrNameLst>
                                          <p:attrName>style.visibility</p:attrName>
                                        </p:attrNameLst>
                                      </p:cBhvr>
                                      <p:to>
                                        <p:strVal val="visible"/>
                                      </p:to>
                                    </p:set>
                                    <p:anim calcmode="lin" valueType="num">
                                      <p:cBhvr>
                                        <p:cTn id="13" dur="500" fill="hold"/>
                                        <p:tgtEl>
                                          <p:spTgt spid="498694"/>
                                        </p:tgtEl>
                                        <p:attrNameLst>
                                          <p:attrName>ppt_w</p:attrName>
                                        </p:attrNameLst>
                                      </p:cBhvr>
                                      <p:tavLst>
                                        <p:tav tm="0">
                                          <p:val>
                                            <p:fltVal val="0"/>
                                          </p:val>
                                        </p:tav>
                                        <p:tav tm="100000">
                                          <p:val>
                                            <p:strVal val="#ppt_w"/>
                                          </p:val>
                                        </p:tav>
                                      </p:tavLst>
                                    </p:anim>
                                    <p:anim calcmode="lin" valueType="num">
                                      <p:cBhvr>
                                        <p:cTn id="14" dur="500" fill="hold"/>
                                        <p:tgtEl>
                                          <p:spTgt spid="498694"/>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11"/>
                                            </p:cond>
                                          </p:stCondLst>
                                          <p:endCondLst>
                                            <p:cond evt="onStopAudio" delay="0">
                                              <p:tgtEl>
                                                <p:sldTgt/>
                                              </p:tgtEl>
                                            </p:cond>
                                          </p:endCondLst>
                                        </p:cTn>
                                        <p:tgtEl>
                                          <p:sndTgt r:embed="rId4" name="Pong"/>
                                        </p:tgtEl>
                                      </p:cMediaNode>
                                    </p:audio>
                                  </p:sub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98695"/>
                                        </p:tgtEl>
                                        <p:attrNameLst>
                                          <p:attrName>style.visibility</p:attrName>
                                        </p:attrNameLst>
                                      </p:cBhvr>
                                      <p:to>
                                        <p:strVal val="visible"/>
                                      </p:to>
                                    </p:set>
                                    <p:anim calcmode="lin" valueType="num">
                                      <p:cBhvr>
                                        <p:cTn id="19" dur="500" fill="hold"/>
                                        <p:tgtEl>
                                          <p:spTgt spid="498695"/>
                                        </p:tgtEl>
                                        <p:attrNameLst>
                                          <p:attrName>ppt_w</p:attrName>
                                        </p:attrNameLst>
                                      </p:cBhvr>
                                      <p:tavLst>
                                        <p:tav tm="0">
                                          <p:val>
                                            <p:fltVal val="0"/>
                                          </p:val>
                                        </p:tav>
                                        <p:tav tm="100000">
                                          <p:val>
                                            <p:strVal val="#ppt_w"/>
                                          </p:val>
                                        </p:tav>
                                      </p:tavLst>
                                    </p:anim>
                                    <p:anim calcmode="lin" valueType="num">
                                      <p:cBhvr>
                                        <p:cTn id="20" dur="500" fill="hold"/>
                                        <p:tgtEl>
                                          <p:spTgt spid="498695"/>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17"/>
                                            </p:cond>
                                          </p:stCondLst>
                                          <p:endCondLst>
                                            <p:cond evt="onStopAudio" delay="0">
                                              <p:tgtEl>
                                                <p:sldTgt/>
                                              </p:tgtEl>
                                            </p:cond>
                                          </p:endCondLst>
                                        </p:cTn>
                                        <p:tgtEl>
                                          <p:sndTgt r:embed="rId4" name="Pong"/>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8694" grpId="0"/>
      <p:bldP spid="498695"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220" name="Picture 7" descr="41-13-HumanDigestiveSys-L.jpg                                  00000025BIOLOGY6eCIPLchapters40-55     B847B7B5:"/>
          <p:cNvPicPr>
            <a:picLocks noGrp="1" noChangeAspect="1" noChangeArrowheads="1"/>
          </p:cNvPicPr>
          <p:nvPr>
            <p:ph type="clipArt" sz="half" idx="2"/>
          </p:nvPr>
        </p:nvPicPr>
        <p:blipFill>
          <a:blip r:embed="rId2" cstate="print"/>
          <a:srcRect/>
          <a:stretch>
            <a:fillRect/>
          </a:stretch>
        </p:blipFill>
        <p:spPr>
          <a:xfrm>
            <a:off x="1905000" y="2438400"/>
            <a:ext cx="6172200" cy="4267200"/>
          </a:xfrm>
        </p:spPr>
      </p:pic>
      <p:sp>
        <p:nvSpPr>
          <p:cNvPr id="9218" name="Rectangle 2"/>
          <p:cNvSpPr>
            <a:spLocks noGrp="1" noChangeArrowheads="1"/>
          </p:cNvSpPr>
          <p:nvPr>
            <p:ph type="title"/>
          </p:nvPr>
        </p:nvSpPr>
        <p:spPr>
          <a:xfrm>
            <a:off x="1066800" y="-152400"/>
            <a:ext cx="7772400" cy="1066800"/>
          </a:xfrm>
        </p:spPr>
        <p:txBody>
          <a:bodyPr/>
          <a:lstStyle/>
          <a:p>
            <a:r>
              <a:rPr lang="en-US" altLang="en-US" dirty="0" smtClean="0"/>
              <a:t>Human Digestion</a:t>
            </a:r>
          </a:p>
        </p:txBody>
      </p:sp>
      <p:sp>
        <p:nvSpPr>
          <p:cNvPr id="10243" name="Rectangle 3"/>
          <p:cNvSpPr>
            <a:spLocks noGrp="1" noChangeArrowheads="1"/>
          </p:cNvSpPr>
          <p:nvPr>
            <p:ph type="body" sz="half" idx="1"/>
          </p:nvPr>
        </p:nvSpPr>
        <p:spPr>
          <a:xfrm>
            <a:off x="685800" y="1219200"/>
            <a:ext cx="7696200" cy="4876800"/>
          </a:xfrm>
        </p:spPr>
        <p:txBody>
          <a:bodyPr/>
          <a:lstStyle/>
          <a:p>
            <a:r>
              <a:rPr lang="en-US" altLang="en-US" sz="2000" b="1" dirty="0" smtClean="0">
                <a:solidFill>
                  <a:srgbClr val="FF0000"/>
                </a:solidFill>
              </a:rPr>
              <a:t>Peristalsis: </a:t>
            </a:r>
            <a:r>
              <a:rPr lang="en-US" altLang="en-US" sz="2000" dirty="0" smtClean="0"/>
              <a:t>rhythmic waves of contraction by smooth muscle</a:t>
            </a:r>
          </a:p>
          <a:p>
            <a:r>
              <a:rPr lang="en-US" altLang="en-US" sz="2000" b="1" dirty="0" smtClean="0">
                <a:solidFill>
                  <a:srgbClr val="FF0000"/>
                </a:solidFill>
              </a:rPr>
              <a:t>Sphincters</a:t>
            </a:r>
            <a:r>
              <a:rPr lang="en-US" altLang="en-US" sz="2000" dirty="0" smtClean="0"/>
              <a:t>: ring-like valves that regulate passage of material</a:t>
            </a:r>
          </a:p>
          <a:p>
            <a:r>
              <a:rPr lang="en-US" altLang="en-US" sz="2000" b="1" dirty="0" smtClean="0">
                <a:solidFill>
                  <a:srgbClr val="FF0000"/>
                </a:solidFill>
              </a:rPr>
              <a:t>Accessory glands: </a:t>
            </a:r>
            <a:r>
              <a:rPr lang="en-US" altLang="en-US" sz="2000" dirty="0" smtClean="0"/>
              <a:t>salivary glands; pancreas; liver; gall bladder (</a:t>
            </a:r>
            <a:r>
              <a:rPr lang="en-US" sz="2000" dirty="0" smtClean="0"/>
              <a:t>secrete digestive juices)</a:t>
            </a:r>
            <a:r>
              <a:rPr lang="en-US" altLang="en-US" sz="2000" dirty="0" smtClean="0"/>
              <a:t>	</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243">
                                            <p:txEl>
                                              <p:pRg st="0" end="0"/>
                                            </p:txEl>
                                          </p:spTgt>
                                        </p:tgtEl>
                                        <p:attrNameLst>
                                          <p:attrName>ppt_c</p:attrName>
                                        </p:attrNameLst>
                                      </p:cBhvr>
                                      <p:to>
                                        <a:schemeClr val="hlink"/>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243">
                                            <p:txEl>
                                              <p:pRg st="1" end="1"/>
                                            </p:txEl>
                                          </p:spTgt>
                                        </p:tgtEl>
                                        <p:attrNameLst>
                                          <p:attrName>ppt_c</p:attrName>
                                        </p:attrNameLst>
                                      </p:cBhvr>
                                      <p:to>
                                        <a:schemeClr val="hlink"/>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243">
                                            <p:txEl>
                                              <p:pRg st="2" end="2"/>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Tissue Layers</a:t>
            </a:r>
            <a:endParaRPr lang="en-US" dirty="0"/>
          </a:p>
        </p:txBody>
      </p:sp>
      <p:sp>
        <p:nvSpPr>
          <p:cNvPr id="3" name="Content Placeholder 2"/>
          <p:cNvSpPr>
            <a:spLocks noGrp="1"/>
          </p:cNvSpPr>
          <p:nvPr>
            <p:ph sz="quarter" idx="1"/>
          </p:nvPr>
        </p:nvSpPr>
        <p:spPr/>
        <p:txBody>
          <a:bodyPr/>
          <a:lstStyle/>
          <a:p>
            <a:r>
              <a:rPr lang="en-US" sz="2800" dirty="0" smtClean="0"/>
              <a:t>The gut wall consists of four tissue layers surrounding a central cavity (</a:t>
            </a:r>
            <a:r>
              <a:rPr lang="en-US" sz="2800" b="1" dirty="0" smtClean="0"/>
              <a:t>lumen</a:t>
            </a:r>
            <a:r>
              <a:rPr lang="en-US" sz="2800" dirty="0" smtClean="0"/>
              <a:t>)-</a:t>
            </a:r>
          </a:p>
          <a:p>
            <a:pPr lvl="1"/>
            <a:r>
              <a:rPr lang="en-US" sz="2500" b="1" dirty="0" err="1" smtClean="0"/>
              <a:t>Serosa</a:t>
            </a:r>
            <a:r>
              <a:rPr lang="en-US" sz="2500" dirty="0" smtClean="0"/>
              <a:t> – tough connective tissue to protect the wall and reduce friction with other organs when it moves)</a:t>
            </a:r>
          </a:p>
          <a:p>
            <a:pPr lvl="1"/>
            <a:r>
              <a:rPr lang="en-US" sz="2500" b="1" dirty="0" smtClean="0"/>
              <a:t>Muscle</a:t>
            </a:r>
            <a:r>
              <a:rPr lang="en-US" sz="2500" dirty="0" smtClean="0"/>
              <a:t> </a:t>
            </a:r>
            <a:r>
              <a:rPr lang="en-US" sz="2500" b="1" dirty="0" smtClean="0"/>
              <a:t>Layer</a:t>
            </a:r>
            <a:r>
              <a:rPr lang="en-US" sz="2500" dirty="0" smtClean="0"/>
              <a:t> – </a:t>
            </a:r>
            <a:r>
              <a:rPr lang="en-US" sz="2200" dirty="0" smtClean="0"/>
              <a:t>longitudinal muscle and circular muscle running in different directions</a:t>
            </a:r>
          </a:p>
          <a:p>
            <a:pPr lvl="2"/>
            <a:r>
              <a:rPr lang="en-US" sz="1900" dirty="0" smtClean="0"/>
              <a:t>Cause peristalsis when circular muscles contract and longitudinal relax)</a:t>
            </a:r>
          </a:p>
          <a:p>
            <a:endParaRPr lang="en-US" dirty="0"/>
          </a:p>
        </p:txBody>
      </p:sp>
      <p:pic>
        <p:nvPicPr>
          <p:cNvPr id="94210" name="Picture 2" descr="http://www.biologymad.com/Digestion/Digest1.gif"/>
          <p:cNvPicPr>
            <a:picLocks noChangeAspect="1" noChangeArrowheads="1"/>
          </p:cNvPicPr>
          <p:nvPr/>
        </p:nvPicPr>
        <p:blipFill>
          <a:blip r:embed="rId2" cstate="print"/>
          <a:srcRect/>
          <a:stretch>
            <a:fillRect/>
          </a:stretch>
        </p:blipFill>
        <p:spPr bwMode="auto">
          <a:xfrm>
            <a:off x="3176308" y="4114800"/>
            <a:ext cx="5710518" cy="27432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lvl="1"/>
            <a:r>
              <a:rPr lang="en-US" sz="2500" b="1" dirty="0" err="1" smtClean="0"/>
              <a:t>Submucosa</a:t>
            </a:r>
            <a:r>
              <a:rPr lang="en-US" sz="2500" b="1" dirty="0" smtClean="0"/>
              <a:t> – </a:t>
            </a:r>
            <a:r>
              <a:rPr lang="en-US" sz="2400" dirty="0" smtClean="0"/>
              <a:t>connective tissue with blood vessels and lymph vessels to carry away absorbed food</a:t>
            </a:r>
          </a:p>
          <a:p>
            <a:pPr lvl="2"/>
            <a:r>
              <a:rPr lang="en-US" sz="2400" dirty="0" smtClean="0"/>
              <a:t>Has nerves to coordinate peristalsis</a:t>
            </a:r>
          </a:p>
          <a:p>
            <a:pPr lvl="1"/>
            <a:r>
              <a:rPr lang="en-US" sz="2400" b="1" dirty="0" smtClean="0"/>
              <a:t>Mucosa- </a:t>
            </a:r>
            <a:r>
              <a:rPr lang="en-US" sz="2400" dirty="0" smtClean="0"/>
              <a:t>secretes music to lubricate and protect the mucosa</a:t>
            </a:r>
            <a:endParaRPr lang="en-US" sz="2000" dirty="0" smtClean="0"/>
          </a:p>
          <a:p>
            <a:pPr lvl="2"/>
            <a:r>
              <a:rPr lang="en-US" sz="2400" dirty="0" smtClean="0"/>
              <a:t>Secretes digestive juices in some areas</a:t>
            </a:r>
          </a:p>
          <a:p>
            <a:pPr lvl="2"/>
            <a:r>
              <a:rPr lang="en-US" sz="2400" dirty="0" smtClean="0"/>
              <a:t>Absorbs digested food in others</a:t>
            </a:r>
          </a:p>
          <a:p>
            <a:endParaRPr lang="en-US" dirty="0"/>
          </a:p>
        </p:txBody>
      </p:sp>
      <p:pic>
        <p:nvPicPr>
          <p:cNvPr id="4" name="Picture 2" descr="http://www.biologymad.com/Digestion/Digest1.gif"/>
          <p:cNvPicPr>
            <a:picLocks noChangeAspect="1" noChangeArrowheads="1"/>
          </p:cNvPicPr>
          <p:nvPr/>
        </p:nvPicPr>
        <p:blipFill>
          <a:blip r:embed="rId2" cstate="print"/>
          <a:srcRect/>
          <a:stretch>
            <a:fillRect/>
          </a:stretch>
        </p:blipFill>
        <p:spPr bwMode="auto">
          <a:xfrm>
            <a:off x="3176308" y="4114800"/>
            <a:ext cx="5710518" cy="274320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Glands</a:t>
            </a:r>
            <a:endParaRPr lang="en-US" dirty="0"/>
          </a:p>
        </p:txBody>
      </p:sp>
      <p:sp>
        <p:nvSpPr>
          <p:cNvPr id="6" name="Content Placeholder 5"/>
          <p:cNvSpPr>
            <a:spLocks noGrp="1"/>
          </p:cNvSpPr>
          <p:nvPr>
            <p:ph sz="quarter" idx="1"/>
          </p:nvPr>
        </p:nvSpPr>
        <p:spPr/>
        <p:txBody>
          <a:bodyPr/>
          <a:lstStyle/>
          <a:p>
            <a:r>
              <a:rPr lang="en-US" sz="2400" dirty="0" smtClean="0"/>
              <a:t>There are a number of different glands which produce digestive secretions:</a:t>
            </a:r>
          </a:p>
          <a:p>
            <a:pPr lvl="1"/>
            <a:r>
              <a:rPr lang="en-US" sz="2100" dirty="0" smtClean="0"/>
              <a:t>Some are found in the wall of the gut with the secretions </a:t>
            </a:r>
            <a:r>
              <a:rPr lang="en-US" sz="2400" dirty="0" smtClean="0"/>
              <a:t>passing directly into the gut cavity</a:t>
            </a:r>
          </a:p>
          <a:p>
            <a:pPr lvl="2"/>
            <a:r>
              <a:rPr lang="en-US" sz="2100" dirty="0" smtClean="0"/>
              <a:t>Mucus secreting glands (</a:t>
            </a:r>
            <a:r>
              <a:rPr lang="en-US" sz="2100" dirty="0" err="1" smtClean="0"/>
              <a:t>submucosa</a:t>
            </a:r>
            <a:r>
              <a:rPr lang="en-US" sz="2100" dirty="0" smtClean="0"/>
              <a:t>)</a:t>
            </a:r>
          </a:p>
          <a:p>
            <a:pPr lvl="2"/>
            <a:r>
              <a:rPr lang="en-US" sz="2100" dirty="0" smtClean="0"/>
              <a:t>Gastric glands (mucosa)</a:t>
            </a:r>
          </a:p>
          <a:p>
            <a:pPr lvl="2"/>
            <a:r>
              <a:rPr lang="en-US" sz="2100" dirty="0" smtClean="0"/>
              <a:t>Glands at base of </a:t>
            </a:r>
            <a:r>
              <a:rPr lang="en-US" sz="2100" dirty="0" err="1" smtClean="0"/>
              <a:t>villi</a:t>
            </a:r>
            <a:r>
              <a:rPr lang="en-US" sz="2100" dirty="0" smtClean="0"/>
              <a:t> (mucosa)</a:t>
            </a:r>
          </a:p>
          <a:p>
            <a:pPr lvl="1"/>
            <a:r>
              <a:rPr lang="en-US" sz="2400" dirty="0" smtClean="0"/>
              <a:t>Others are found outside the gut with the secretions passing along ducts into the gut cavity </a:t>
            </a:r>
          </a:p>
          <a:p>
            <a:pPr lvl="2"/>
            <a:r>
              <a:rPr lang="en-US" sz="2100" dirty="0" smtClean="0"/>
              <a:t>Salivary</a:t>
            </a:r>
          </a:p>
          <a:p>
            <a:pPr lvl="2"/>
            <a:r>
              <a:rPr lang="en-US" sz="2100" dirty="0" smtClean="0"/>
              <a:t>Pancreas</a:t>
            </a:r>
          </a:p>
          <a:p>
            <a:pPr lvl="2"/>
            <a:r>
              <a:rPr lang="en-US" sz="2100" dirty="0" smtClean="0"/>
              <a:t>Liver</a:t>
            </a:r>
          </a:p>
          <a:p>
            <a:pPr lvl="2"/>
            <a:endParaRPr lang="en-US" sz="2100" dirty="0" smtClean="0"/>
          </a:p>
          <a:p>
            <a:endParaRPr lang="en-US"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Nutrition</a:t>
            </a:r>
            <a:endParaRPr lang="en-US" dirty="0"/>
          </a:p>
        </p:txBody>
      </p:sp>
      <p:sp>
        <p:nvSpPr>
          <p:cNvPr id="3" name="Content Placeholder 2"/>
          <p:cNvSpPr>
            <a:spLocks noGrp="1"/>
          </p:cNvSpPr>
          <p:nvPr>
            <p:ph sz="quarter" idx="1"/>
          </p:nvPr>
        </p:nvSpPr>
        <p:spPr/>
        <p:txBody>
          <a:bodyPr/>
          <a:lstStyle/>
          <a:p>
            <a:r>
              <a:rPr lang="en-US" dirty="0" smtClean="0"/>
              <a:t>The process organisms use to get</a:t>
            </a:r>
          </a:p>
          <a:p>
            <a:pPr lvl="1"/>
            <a:r>
              <a:rPr lang="en-US" b="1" dirty="0" smtClean="0"/>
              <a:t>energy</a:t>
            </a:r>
            <a:r>
              <a:rPr lang="en-US" dirty="0" smtClean="0"/>
              <a:t> to maintain life functions and </a:t>
            </a:r>
          </a:p>
          <a:p>
            <a:pPr lvl="1"/>
            <a:r>
              <a:rPr lang="en-US" b="1" dirty="0" smtClean="0"/>
              <a:t>matter</a:t>
            </a:r>
            <a:r>
              <a:rPr lang="en-US" dirty="0" smtClean="0"/>
              <a:t> to build and maintain their structure (from nutrients)</a:t>
            </a:r>
          </a:p>
          <a:p>
            <a:pPr lvl="1"/>
            <a:endParaRPr lang="en-US" dirty="0" smtClean="0"/>
          </a:p>
          <a:p>
            <a:pPr lvl="1"/>
            <a:endParaRPr lang="en-US" dirty="0"/>
          </a:p>
        </p:txBody>
      </p:sp>
      <p:pic>
        <p:nvPicPr>
          <p:cNvPr id="31746" name="Picture 2" descr="http://blog.dealrocker.com/wp-content/uploads/2010/02/feeding-a-bird.jpeg"/>
          <p:cNvPicPr>
            <a:picLocks noChangeAspect="1" noChangeArrowheads="1"/>
          </p:cNvPicPr>
          <p:nvPr/>
        </p:nvPicPr>
        <p:blipFill>
          <a:blip r:embed="rId2" cstate="print"/>
          <a:srcRect/>
          <a:stretch>
            <a:fillRect/>
          </a:stretch>
        </p:blipFill>
        <p:spPr bwMode="auto">
          <a:xfrm>
            <a:off x="4953000" y="2743200"/>
            <a:ext cx="3533775" cy="3087404"/>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human alimentary canal</a:t>
            </a:r>
            <a:endParaRPr lang="en-US" dirty="0"/>
          </a:p>
        </p:txBody>
      </p:sp>
      <p:sp>
        <p:nvSpPr>
          <p:cNvPr id="3" name="Content Placeholder 2"/>
          <p:cNvSpPr>
            <a:spLocks noGrp="1"/>
          </p:cNvSpPr>
          <p:nvPr>
            <p:ph sz="quarter" idx="1"/>
          </p:nvPr>
        </p:nvSpPr>
        <p:spPr/>
        <p:txBody>
          <a:bodyPr>
            <a:normAutofit fontScale="92500" lnSpcReduction="20000"/>
          </a:bodyPr>
          <a:lstStyle/>
          <a:p>
            <a:r>
              <a:rPr lang="en-US" sz="2800" dirty="0" smtClean="0"/>
              <a:t>Consists of:</a:t>
            </a:r>
          </a:p>
          <a:p>
            <a:pPr lvl="1"/>
            <a:r>
              <a:rPr lang="en-US" sz="2500" dirty="0" smtClean="0"/>
              <a:t> </a:t>
            </a:r>
            <a:r>
              <a:rPr lang="en-US" sz="2500" dirty="0" err="1" smtClean="0"/>
              <a:t>buccal</a:t>
            </a:r>
            <a:r>
              <a:rPr lang="en-US" sz="2500" dirty="0" smtClean="0"/>
              <a:t> cavity</a:t>
            </a:r>
          </a:p>
          <a:p>
            <a:pPr lvl="1"/>
            <a:r>
              <a:rPr lang="en-US" sz="2500" dirty="0" smtClean="0"/>
              <a:t>Tongue</a:t>
            </a:r>
          </a:p>
          <a:p>
            <a:pPr lvl="1"/>
            <a:r>
              <a:rPr lang="en-US" sz="2500" dirty="0" smtClean="0"/>
              <a:t>Salivary </a:t>
            </a:r>
            <a:r>
              <a:rPr lang="en-US" sz="2800" dirty="0" smtClean="0"/>
              <a:t>glands</a:t>
            </a:r>
          </a:p>
          <a:p>
            <a:pPr lvl="1"/>
            <a:r>
              <a:rPr lang="en-US" sz="2800" dirty="0" err="1" smtClean="0"/>
              <a:t>Oesophagus</a:t>
            </a:r>
            <a:endParaRPr lang="en-US" sz="2800" dirty="0" smtClean="0"/>
          </a:p>
          <a:p>
            <a:pPr lvl="1"/>
            <a:r>
              <a:rPr lang="en-US" sz="2800" dirty="0" smtClean="0"/>
              <a:t>Stomach</a:t>
            </a:r>
          </a:p>
          <a:p>
            <a:pPr lvl="1"/>
            <a:r>
              <a:rPr lang="en-US" sz="2800" dirty="0" smtClean="0"/>
              <a:t>Duodenum</a:t>
            </a:r>
          </a:p>
          <a:p>
            <a:pPr lvl="1"/>
            <a:r>
              <a:rPr lang="en-US" sz="2800" dirty="0" smtClean="0"/>
              <a:t>Ileum</a:t>
            </a:r>
          </a:p>
          <a:p>
            <a:pPr lvl="1"/>
            <a:r>
              <a:rPr lang="en-US" sz="2800" dirty="0" smtClean="0"/>
              <a:t>Colon</a:t>
            </a:r>
          </a:p>
          <a:p>
            <a:pPr lvl="1"/>
            <a:r>
              <a:rPr lang="en-US" sz="2800" dirty="0" smtClean="0"/>
              <a:t>Rectum</a:t>
            </a:r>
          </a:p>
          <a:p>
            <a:pPr lvl="1"/>
            <a:r>
              <a:rPr lang="en-US" sz="2800" dirty="0" smtClean="0"/>
              <a:t>Anus</a:t>
            </a:r>
          </a:p>
          <a:p>
            <a:pPr lvl="1"/>
            <a:r>
              <a:rPr lang="en-US" sz="2800" dirty="0" smtClean="0"/>
              <a:t>associated organs; liver and pancreas</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Small intestine</a:t>
            </a:r>
          </a:p>
        </p:txBody>
      </p:sp>
      <p:pic>
        <p:nvPicPr>
          <p:cNvPr id="16387" name="Picture 3"/>
          <p:cNvPicPr>
            <a:picLocks noChangeAspect="1" noChangeArrowheads="1"/>
          </p:cNvPicPr>
          <p:nvPr/>
        </p:nvPicPr>
        <p:blipFill>
          <a:blip r:embed="rId4" cstate="print"/>
          <a:srcRect r="9230"/>
          <a:stretch>
            <a:fillRect/>
          </a:stretch>
        </p:blipFill>
        <p:spPr bwMode="auto">
          <a:xfrm>
            <a:off x="5922963" y="1550988"/>
            <a:ext cx="3181350" cy="2282825"/>
          </a:xfrm>
          <a:prstGeom prst="rect">
            <a:avLst/>
          </a:prstGeom>
          <a:noFill/>
          <a:ln w="9525">
            <a:noFill/>
            <a:miter lim="800000"/>
            <a:headEnd/>
            <a:tailEnd/>
          </a:ln>
        </p:spPr>
      </p:pic>
      <p:sp>
        <p:nvSpPr>
          <p:cNvPr id="504836" name="Rectangle 4" descr="Rectangle: Click to edit Master text styles&#10;Second level&#10;Third level&#10;Fourth level&#10;Fifth level"/>
          <p:cNvSpPr>
            <a:spLocks noGrp="1" noChangeArrowheads="1"/>
          </p:cNvSpPr>
          <p:nvPr>
            <p:ph type="body" idx="1"/>
          </p:nvPr>
        </p:nvSpPr>
        <p:spPr>
          <a:xfrm>
            <a:off x="533400" y="1371600"/>
            <a:ext cx="8077200" cy="5267325"/>
          </a:xfrm>
        </p:spPr>
        <p:txBody>
          <a:bodyPr/>
          <a:lstStyle/>
          <a:p>
            <a:pPr eaLnBrk="1" hangingPunct="1"/>
            <a:r>
              <a:rPr lang="en-US" sz="2600" dirty="0" smtClean="0"/>
              <a:t>Function</a:t>
            </a:r>
          </a:p>
          <a:p>
            <a:pPr lvl="1" eaLnBrk="1" hangingPunct="1"/>
            <a:r>
              <a:rPr lang="en-US" sz="2400" b="1" u="sng" dirty="0" smtClean="0">
                <a:solidFill>
                  <a:srgbClr val="CC0000"/>
                </a:solidFill>
              </a:rPr>
              <a:t>major organ of digestion &amp; absorption</a:t>
            </a:r>
            <a:r>
              <a:rPr lang="en-US" sz="2400" b="1" u="sng" dirty="0" smtClean="0"/>
              <a:t> </a:t>
            </a:r>
          </a:p>
          <a:p>
            <a:pPr lvl="1" eaLnBrk="1" hangingPunct="1"/>
            <a:r>
              <a:rPr lang="en-US" sz="2400" u="sng" dirty="0" smtClean="0"/>
              <a:t>chemical digestion</a:t>
            </a:r>
            <a:endParaRPr lang="en-US" sz="2400" dirty="0" smtClean="0"/>
          </a:p>
          <a:p>
            <a:pPr lvl="2" eaLnBrk="1" hangingPunct="1"/>
            <a:r>
              <a:rPr lang="en-US" sz="2000" dirty="0" smtClean="0"/>
              <a:t>digestive enzymes</a:t>
            </a:r>
          </a:p>
          <a:p>
            <a:pPr lvl="1" eaLnBrk="1" hangingPunct="1"/>
            <a:r>
              <a:rPr lang="en-US" sz="2400" u="sng" dirty="0" smtClean="0"/>
              <a:t>absorption through lining</a:t>
            </a:r>
            <a:endParaRPr lang="en-US" sz="2400" dirty="0" smtClean="0"/>
          </a:p>
          <a:p>
            <a:pPr lvl="2" eaLnBrk="1" hangingPunct="1"/>
            <a:r>
              <a:rPr lang="en-US" sz="2000" dirty="0" smtClean="0"/>
              <a:t>over 6 meters! </a:t>
            </a:r>
          </a:p>
          <a:p>
            <a:pPr lvl="2" eaLnBrk="1" hangingPunct="1"/>
            <a:r>
              <a:rPr lang="en-US" sz="2000" dirty="0" smtClean="0"/>
              <a:t>small intestine has huge surface area = 300m</a:t>
            </a:r>
            <a:r>
              <a:rPr lang="en-US" sz="2000" baseline="30000" dirty="0" smtClean="0"/>
              <a:t>2 </a:t>
            </a:r>
            <a:r>
              <a:rPr lang="en-US" sz="1800" dirty="0" smtClean="0"/>
              <a:t>(~size of tennis</a:t>
            </a:r>
            <a:r>
              <a:rPr lang="en-US" sz="1800" dirty="0" smtClean="0">
                <a:solidFill>
                  <a:srgbClr val="000000"/>
                </a:solidFill>
              </a:rPr>
              <a:t> </a:t>
            </a:r>
            <a:r>
              <a:rPr lang="en-US" sz="1800" dirty="0" smtClean="0"/>
              <a:t>court)</a:t>
            </a:r>
            <a:r>
              <a:rPr lang="en-US" sz="2000" dirty="0" smtClean="0"/>
              <a:t> </a:t>
            </a:r>
          </a:p>
          <a:p>
            <a:pPr eaLnBrk="1" hangingPunct="1"/>
            <a:r>
              <a:rPr lang="en-US" sz="2600" dirty="0" smtClean="0"/>
              <a:t>Structure</a:t>
            </a:r>
          </a:p>
          <a:p>
            <a:pPr lvl="1" eaLnBrk="1" hangingPunct="1"/>
            <a:r>
              <a:rPr lang="en-US" sz="2400" dirty="0" smtClean="0"/>
              <a:t>3 sections</a:t>
            </a:r>
          </a:p>
          <a:p>
            <a:pPr lvl="2" eaLnBrk="1" hangingPunct="1"/>
            <a:r>
              <a:rPr lang="en-US" sz="2000" b="1" u="sng" dirty="0" smtClean="0">
                <a:solidFill>
                  <a:srgbClr val="CC0000"/>
                </a:solidFill>
              </a:rPr>
              <a:t>duodenum</a:t>
            </a:r>
            <a:r>
              <a:rPr lang="en-US" sz="2000" b="1" dirty="0" smtClean="0"/>
              <a:t> =</a:t>
            </a:r>
            <a:r>
              <a:rPr lang="en-US" sz="2000" dirty="0" smtClean="0"/>
              <a:t> most digestion</a:t>
            </a:r>
          </a:p>
          <a:p>
            <a:pPr lvl="2" eaLnBrk="1" hangingPunct="1"/>
            <a:r>
              <a:rPr lang="en-US" sz="2000" b="1" u="sng" dirty="0" smtClean="0">
                <a:solidFill>
                  <a:srgbClr val="CC0000"/>
                </a:solidFill>
              </a:rPr>
              <a:t>jejunum</a:t>
            </a:r>
            <a:r>
              <a:rPr lang="en-US" sz="2000" b="1" dirty="0" smtClean="0"/>
              <a:t> </a:t>
            </a:r>
            <a:r>
              <a:rPr lang="en-US" sz="2000" dirty="0" smtClean="0"/>
              <a:t>= absorption of nutrients &amp; water</a:t>
            </a:r>
          </a:p>
          <a:p>
            <a:pPr lvl="2" eaLnBrk="1" hangingPunct="1"/>
            <a:r>
              <a:rPr lang="en-US" sz="2000" b="1" u="sng" dirty="0" smtClean="0">
                <a:solidFill>
                  <a:srgbClr val="CC0000"/>
                </a:solidFill>
              </a:rPr>
              <a:t>ileum</a:t>
            </a:r>
            <a:r>
              <a:rPr lang="en-US" sz="2000" b="1" dirty="0" smtClean="0"/>
              <a:t> </a:t>
            </a:r>
            <a:r>
              <a:rPr lang="en-US" sz="2000" dirty="0" smtClean="0"/>
              <a:t>= absorption of nutrients &amp; water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04836">
                                            <p:txEl>
                                              <p:pRg st="1" end="1"/>
                                            </p:txEl>
                                          </p:spTgt>
                                        </p:tgtEl>
                                        <p:attrNameLst>
                                          <p:attrName>style.visibility</p:attrName>
                                        </p:attrNameLst>
                                      </p:cBhvr>
                                      <p:to>
                                        <p:strVal val="visible"/>
                                      </p:to>
                                    </p:set>
                                    <p:anim calcmode="lin" valueType="num">
                                      <p:cBhvr additive="base">
                                        <p:cTn id="7" dur="500" fill="hold"/>
                                        <p:tgtEl>
                                          <p:spTgt spid="504836">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04836">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04836">
                                            <p:txEl>
                                              <p:pRg st="2" end="2"/>
                                            </p:txEl>
                                          </p:spTgt>
                                        </p:tgtEl>
                                        <p:attrNameLst>
                                          <p:attrName>style.visibility</p:attrName>
                                        </p:attrNameLst>
                                      </p:cBhvr>
                                      <p:to>
                                        <p:strVal val="visible"/>
                                      </p:to>
                                    </p:set>
                                    <p:anim calcmode="lin" valueType="num">
                                      <p:cBhvr additive="base">
                                        <p:cTn id="13" dur="500" fill="hold"/>
                                        <p:tgtEl>
                                          <p:spTgt spid="504836">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04836">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par>
                                <p:cTn id="15" presetID="2" presetClass="entr" presetSubtype="8" fill="hold" grpId="0" nodeType="withEffect">
                                  <p:stCondLst>
                                    <p:cond delay="0"/>
                                  </p:stCondLst>
                                  <p:childTnLst>
                                    <p:set>
                                      <p:cBhvr>
                                        <p:cTn id="16" dur="1" fill="hold">
                                          <p:stCondLst>
                                            <p:cond delay="0"/>
                                          </p:stCondLst>
                                        </p:cTn>
                                        <p:tgtEl>
                                          <p:spTgt spid="504836">
                                            <p:txEl>
                                              <p:pRg st="3" end="3"/>
                                            </p:txEl>
                                          </p:spTgt>
                                        </p:tgtEl>
                                        <p:attrNameLst>
                                          <p:attrName>style.visibility</p:attrName>
                                        </p:attrNameLst>
                                      </p:cBhvr>
                                      <p:to>
                                        <p:strVal val="visible"/>
                                      </p:to>
                                    </p:set>
                                    <p:anim calcmode="lin" valueType="num">
                                      <p:cBhvr additive="base">
                                        <p:cTn id="17" dur="500" fill="hold"/>
                                        <p:tgtEl>
                                          <p:spTgt spid="504836">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04836">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3" name="Whoosh"/>
                                        </p:tgtEl>
                                      </p:cMediaNode>
                                    </p:audio>
                                  </p:sub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504836">
                                            <p:txEl>
                                              <p:pRg st="4" end="4"/>
                                            </p:txEl>
                                          </p:spTgt>
                                        </p:tgtEl>
                                        <p:attrNameLst>
                                          <p:attrName>style.visibility</p:attrName>
                                        </p:attrNameLst>
                                      </p:cBhvr>
                                      <p:to>
                                        <p:strVal val="visible"/>
                                      </p:to>
                                    </p:set>
                                    <p:anim calcmode="lin" valueType="num">
                                      <p:cBhvr additive="base">
                                        <p:cTn id="23" dur="500" fill="hold"/>
                                        <p:tgtEl>
                                          <p:spTgt spid="504836">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04836">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3" name="Whoosh"/>
                                        </p:tgtEl>
                                      </p:cMediaNode>
                                    </p:audio>
                                  </p:sub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504836">
                                            <p:txEl>
                                              <p:pRg st="5" end="5"/>
                                            </p:txEl>
                                          </p:spTgt>
                                        </p:tgtEl>
                                        <p:attrNameLst>
                                          <p:attrName>style.visibility</p:attrName>
                                        </p:attrNameLst>
                                      </p:cBhvr>
                                      <p:to>
                                        <p:strVal val="visible"/>
                                      </p:to>
                                    </p:set>
                                    <p:anim calcmode="lin" valueType="num">
                                      <p:cBhvr additive="base">
                                        <p:cTn id="28" dur="500" fill="hold"/>
                                        <p:tgtEl>
                                          <p:spTgt spid="504836">
                                            <p:txEl>
                                              <p:pRg st="5" end="5"/>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504836">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6"/>
                                            </p:cond>
                                          </p:stCondLst>
                                          <p:endCondLst>
                                            <p:cond evt="onStopAudio" delay="0">
                                              <p:tgtEl>
                                                <p:sldTgt/>
                                              </p:tgtEl>
                                            </p:cond>
                                          </p:endCondLst>
                                        </p:cTn>
                                        <p:tgtEl>
                                          <p:sndTgt r:embed="rId3" name="Whoosh"/>
                                        </p:tgtEl>
                                      </p:cMediaNode>
                                    </p:audio>
                                  </p:subTnLst>
                                </p:cTn>
                              </p:par>
                            </p:childTnLst>
                          </p:cTn>
                        </p:par>
                        <p:par>
                          <p:cTn id="30" fill="hold">
                            <p:stCondLst>
                              <p:cond delay="1000"/>
                            </p:stCondLst>
                            <p:childTnLst>
                              <p:par>
                                <p:cTn id="31" presetID="2" presetClass="entr" presetSubtype="8" fill="hold" grpId="0" nodeType="afterEffect">
                                  <p:stCondLst>
                                    <p:cond delay="0"/>
                                  </p:stCondLst>
                                  <p:childTnLst>
                                    <p:set>
                                      <p:cBhvr>
                                        <p:cTn id="32" dur="1" fill="hold">
                                          <p:stCondLst>
                                            <p:cond delay="0"/>
                                          </p:stCondLst>
                                        </p:cTn>
                                        <p:tgtEl>
                                          <p:spTgt spid="504836">
                                            <p:txEl>
                                              <p:pRg st="6" end="6"/>
                                            </p:txEl>
                                          </p:spTgt>
                                        </p:tgtEl>
                                        <p:attrNameLst>
                                          <p:attrName>style.visibility</p:attrName>
                                        </p:attrNameLst>
                                      </p:cBhvr>
                                      <p:to>
                                        <p:strVal val="visible"/>
                                      </p:to>
                                    </p:set>
                                    <p:anim calcmode="lin" valueType="num">
                                      <p:cBhvr additive="base">
                                        <p:cTn id="33" dur="500" fill="hold"/>
                                        <p:tgtEl>
                                          <p:spTgt spid="504836">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504836">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1"/>
                                            </p:cond>
                                          </p:stCondLst>
                                          <p:endCondLst>
                                            <p:cond evt="onStopAudio" delay="0">
                                              <p:tgtEl>
                                                <p:sldTgt/>
                                              </p:tgtEl>
                                            </p:cond>
                                          </p:endCondLst>
                                        </p:cTn>
                                        <p:tgtEl>
                                          <p:sndTgt r:embed="rId3" name="Whoosh"/>
                                        </p:tgtEl>
                                      </p:cMediaNode>
                                    </p:audio>
                                  </p:sub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504836">
                                            <p:txEl>
                                              <p:pRg st="8" end="8"/>
                                            </p:txEl>
                                          </p:spTgt>
                                        </p:tgtEl>
                                        <p:attrNameLst>
                                          <p:attrName>style.visibility</p:attrName>
                                        </p:attrNameLst>
                                      </p:cBhvr>
                                      <p:to>
                                        <p:strVal val="visible"/>
                                      </p:to>
                                    </p:set>
                                    <p:anim calcmode="lin" valueType="num">
                                      <p:cBhvr additive="base">
                                        <p:cTn id="39" dur="500" fill="hold"/>
                                        <p:tgtEl>
                                          <p:spTgt spid="504836">
                                            <p:txEl>
                                              <p:pRg st="8" end="8"/>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504836">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7"/>
                                            </p:cond>
                                          </p:stCondLst>
                                          <p:endCondLst>
                                            <p:cond evt="onStopAudio" delay="0">
                                              <p:tgtEl>
                                                <p:sldTgt/>
                                              </p:tgtEl>
                                            </p:cond>
                                          </p:endCondLst>
                                        </p:cTn>
                                        <p:tgtEl>
                                          <p:sndTgt r:embed="rId3" name="Whoosh"/>
                                        </p:tgtEl>
                                      </p:cMediaNode>
                                    </p:audio>
                                  </p:sub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504836">
                                            <p:txEl>
                                              <p:pRg st="9" end="9"/>
                                            </p:txEl>
                                          </p:spTgt>
                                        </p:tgtEl>
                                        <p:attrNameLst>
                                          <p:attrName>style.visibility</p:attrName>
                                        </p:attrNameLst>
                                      </p:cBhvr>
                                      <p:to>
                                        <p:strVal val="visible"/>
                                      </p:to>
                                    </p:set>
                                    <p:anim calcmode="lin" valueType="num">
                                      <p:cBhvr additive="base">
                                        <p:cTn id="45" dur="500" fill="hold"/>
                                        <p:tgtEl>
                                          <p:spTgt spid="504836">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504836">
                                            <p:txEl>
                                              <p:pRg st="9" end="9"/>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3"/>
                                            </p:cond>
                                          </p:stCondLst>
                                          <p:endCondLst>
                                            <p:cond evt="onStopAudio" delay="0">
                                              <p:tgtEl>
                                                <p:sldTgt/>
                                              </p:tgtEl>
                                            </p:cond>
                                          </p:endCondLst>
                                        </p:cTn>
                                        <p:tgtEl>
                                          <p:sndTgt r:embed="rId3" name="Whoosh"/>
                                        </p:tgtEl>
                                      </p:cMediaNode>
                                    </p:audio>
                                  </p:sub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504836">
                                            <p:txEl>
                                              <p:pRg st="10" end="10"/>
                                            </p:txEl>
                                          </p:spTgt>
                                        </p:tgtEl>
                                        <p:attrNameLst>
                                          <p:attrName>style.visibility</p:attrName>
                                        </p:attrNameLst>
                                      </p:cBhvr>
                                      <p:to>
                                        <p:strVal val="visible"/>
                                      </p:to>
                                    </p:set>
                                    <p:anim calcmode="lin" valueType="num">
                                      <p:cBhvr additive="base">
                                        <p:cTn id="51" dur="500" fill="hold"/>
                                        <p:tgtEl>
                                          <p:spTgt spid="504836">
                                            <p:txEl>
                                              <p:pRg st="10" end="1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504836">
                                            <p:txEl>
                                              <p:pRg st="10" end="1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9"/>
                                            </p:cond>
                                          </p:stCondLst>
                                          <p:endCondLst>
                                            <p:cond evt="onStopAudio" delay="0">
                                              <p:tgtEl>
                                                <p:sldTgt/>
                                              </p:tgtEl>
                                            </p:cond>
                                          </p:endCondLst>
                                        </p:cTn>
                                        <p:tgtEl>
                                          <p:sndTgt r:embed="rId3" name="Whoosh"/>
                                        </p:tgtEl>
                                      </p:cMediaNode>
                                    </p:audio>
                                  </p:subTnLst>
                                </p:cTn>
                              </p:par>
                            </p:childTnLst>
                          </p:cTn>
                        </p:par>
                      </p:childTnLst>
                    </p:cTn>
                  </p:par>
                  <p:par>
                    <p:cTn id="53" fill="hold">
                      <p:stCondLst>
                        <p:cond delay="indefinite"/>
                      </p:stCondLst>
                      <p:childTnLst>
                        <p:par>
                          <p:cTn id="54" fill="hold">
                            <p:stCondLst>
                              <p:cond delay="0"/>
                            </p:stCondLst>
                            <p:childTnLst>
                              <p:par>
                                <p:cTn id="55" presetID="2" presetClass="entr" presetSubtype="8" fill="hold" grpId="0" nodeType="clickEffect">
                                  <p:stCondLst>
                                    <p:cond delay="0"/>
                                  </p:stCondLst>
                                  <p:childTnLst>
                                    <p:set>
                                      <p:cBhvr>
                                        <p:cTn id="56" dur="1" fill="hold">
                                          <p:stCondLst>
                                            <p:cond delay="0"/>
                                          </p:stCondLst>
                                        </p:cTn>
                                        <p:tgtEl>
                                          <p:spTgt spid="504836">
                                            <p:txEl>
                                              <p:pRg st="11" end="11"/>
                                            </p:txEl>
                                          </p:spTgt>
                                        </p:tgtEl>
                                        <p:attrNameLst>
                                          <p:attrName>style.visibility</p:attrName>
                                        </p:attrNameLst>
                                      </p:cBhvr>
                                      <p:to>
                                        <p:strVal val="visible"/>
                                      </p:to>
                                    </p:set>
                                    <p:anim calcmode="lin" valueType="num">
                                      <p:cBhvr additive="base">
                                        <p:cTn id="57" dur="500" fill="hold"/>
                                        <p:tgtEl>
                                          <p:spTgt spid="504836">
                                            <p:txEl>
                                              <p:pRg st="11" end="11"/>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504836">
                                            <p:txEl>
                                              <p:pRg st="11" end="1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5"/>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4836"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09600" y="152400"/>
            <a:ext cx="7772400" cy="990600"/>
          </a:xfrm>
        </p:spPr>
        <p:txBody>
          <a:bodyPr/>
          <a:lstStyle/>
          <a:p>
            <a:pPr eaLnBrk="1" hangingPunct="1"/>
            <a:r>
              <a:rPr lang="en-US" smtClean="0"/>
              <a:t>Duodenum </a:t>
            </a:r>
          </a:p>
        </p:txBody>
      </p:sp>
      <p:sp>
        <p:nvSpPr>
          <p:cNvPr id="17411" name="Rectangle 3" descr="Rectangle: Click to edit Master text styles&#10;Second level&#10;Third level&#10;Fourth level&#10;Fifth level"/>
          <p:cNvSpPr>
            <a:spLocks noGrp="1" noChangeArrowheads="1"/>
          </p:cNvSpPr>
          <p:nvPr>
            <p:ph type="body" idx="1"/>
          </p:nvPr>
        </p:nvSpPr>
        <p:spPr>
          <a:xfrm>
            <a:off x="152400" y="1371600"/>
            <a:ext cx="8305800" cy="4724400"/>
          </a:xfrm>
        </p:spPr>
        <p:txBody>
          <a:bodyPr/>
          <a:lstStyle/>
          <a:p>
            <a:pPr eaLnBrk="1" hangingPunct="1">
              <a:buClrTx/>
            </a:pPr>
            <a:r>
              <a:rPr lang="en-US" dirty="0" smtClean="0"/>
              <a:t>1st section of small intestine</a:t>
            </a:r>
          </a:p>
          <a:p>
            <a:pPr lvl="1" eaLnBrk="1" hangingPunct="1"/>
            <a:r>
              <a:rPr lang="en-US" dirty="0" smtClean="0"/>
              <a:t>acid food from stomach mixes with digestive juices from </a:t>
            </a:r>
            <a:r>
              <a:rPr lang="en-US" u="sng" dirty="0" smtClean="0"/>
              <a:t>accessory glands</a:t>
            </a:r>
            <a:r>
              <a:rPr lang="en-US" dirty="0" smtClean="0"/>
              <a:t>:</a:t>
            </a:r>
          </a:p>
          <a:p>
            <a:pPr lvl="1" eaLnBrk="1" hangingPunct="1"/>
            <a:endParaRPr lang="en-US" dirty="0" smtClean="0"/>
          </a:p>
          <a:p>
            <a:pPr lvl="1" eaLnBrk="1" hangingPunct="1"/>
            <a:endParaRPr lang="en-US" dirty="0" smtClean="0"/>
          </a:p>
          <a:p>
            <a:pPr lvl="1" eaLnBrk="1" hangingPunct="1"/>
            <a:endParaRPr lang="en-US" dirty="0" smtClean="0"/>
          </a:p>
          <a:p>
            <a:pPr lvl="1" eaLnBrk="1" hangingPunct="1"/>
            <a:r>
              <a:rPr lang="en-US" dirty="0" smtClean="0"/>
              <a:t>Glands in wall also </a:t>
            </a:r>
          </a:p>
          <a:p>
            <a:pPr lvl="1" eaLnBrk="1" hangingPunct="1">
              <a:buNone/>
            </a:pPr>
            <a:r>
              <a:rPr lang="en-US" dirty="0" smtClean="0"/>
              <a:t>    secrete: alkaline juice </a:t>
            </a:r>
          </a:p>
          <a:p>
            <a:pPr lvl="1" eaLnBrk="1" hangingPunct="1">
              <a:buNone/>
            </a:pPr>
            <a:r>
              <a:rPr lang="en-US" dirty="0" smtClean="0"/>
              <a:t>    (optimum for enzymes)</a:t>
            </a:r>
          </a:p>
          <a:p>
            <a:pPr lvl="1" eaLnBrk="1" hangingPunct="1">
              <a:buNone/>
            </a:pPr>
            <a:r>
              <a:rPr lang="en-US" dirty="0" smtClean="0"/>
              <a:t>     and mucus (lubrication</a:t>
            </a:r>
          </a:p>
          <a:p>
            <a:pPr lvl="1" eaLnBrk="1" hangingPunct="1">
              <a:buNone/>
            </a:pPr>
            <a:r>
              <a:rPr lang="en-US" dirty="0" smtClean="0"/>
              <a:t>	  and protection)</a:t>
            </a:r>
          </a:p>
          <a:p>
            <a:pPr lvl="2" eaLnBrk="1" hangingPunct="1"/>
            <a:endParaRPr lang="en-US" dirty="0" smtClean="0"/>
          </a:p>
        </p:txBody>
      </p:sp>
      <p:pic>
        <p:nvPicPr>
          <p:cNvPr id="17412" name="Picture 4"/>
          <p:cNvPicPr>
            <a:picLocks noChangeAspect="1" noChangeArrowheads="1"/>
          </p:cNvPicPr>
          <p:nvPr/>
        </p:nvPicPr>
        <p:blipFill>
          <a:blip r:embed="rId4" cstate="print"/>
          <a:srcRect b="4578"/>
          <a:stretch>
            <a:fillRect/>
          </a:stretch>
        </p:blipFill>
        <p:spPr bwMode="auto">
          <a:xfrm>
            <a:off x="3733800" y="3733800"/>
            <a:ext cx="5212174" cy="2908025"/>
          </a:xfrm>
          <a:prstGeom prst="rect">
            <a:avLst/>
          </a:prstGeom>
          <a:noFill/>
          <a:ln w="9525">
            <a:noFill/>
            <a:miter lim="800000"/>
            <a:headEnd/>
            <a:tailEnd/>
          </a:ln>
        </p:spPr>
      </p:pic>
      <p:sp>
        <p:nvSpPr>
          <p:cNvPr id="506885" name="Rectangle 5"/>
          <p:cNvSpPr>
            <a:spLocks noChangeArrowheads="1"/>
          </p:cNvSpPr>
          <p:nvPr/>
        </p:nvSpPr>
        <p:spPr bwMode="auto">
          <a:xfrm>
            <a:off x="3581400" y="2438400"/>
            <a:ext cx="3048000" cy="1524000"/>
          </a:xfrm>
          <a:prstGeom prst="rect">
            <a:avLst/>
          </a:prstGeom>
          <a:noFill/>
          <a:ln w="9525">
            <a:noFill/>
            <a:miter lim="800000"/>
            <a:headEnd/>
            <a:tailEnd/>
          </a:ln>
        </p:spPr>
        <p:txBody>
          <a:bodyPr/>
          <a:lstStyle/>
          <a:p>
            <a:pPr marL="288925" indent="-288925">
              <a:lnSpc>
                <a:spcPct val="110000"/>
              </a:lnSpc>
              <a:buClr>
                <a:schemeClr val="hlink"/>
              </a:buClr>
              <a:buFont typeface="Wingdings" pitchFamily="84" charset="2"/>
              <a:buChar char="§"/>
            </a:pPr>
            <a:r>
              <a:rPr lang="en-US" sz="2600" b="1" u="sng" dirty="0" smtClean="0">
                <a:solidFill>
                  <a:srgbClr val="CC0000"/>
                </a:solidFill>
              </a:rPr>
              <a:t>Liver</a:t>
            </a:r>
          </a:p>
          <a:p>
            <a:pPr marL="288925" indent="-288925">
              <a:lnSpc>
                <a:spcPct val="110000"/>
              </a:lnSpc>
              <a:buClr>
                <a:schemeClr val="hlink"/>
              </a:buClr>
              <a:buFont typeface="Wingdings" pitchFamily="84" charset="2"/>
              <a:buChar char="§"/>
            </a:pPr>
            <a:r>
              <a:rPr lang="en-US" sz="2600" b="1" u="sng" dirty="0" smtClean="0">
                <a:solidFill>
                  <a:srgbClr val="CC0000"/>
                </a:solidFill>
              </a:rPr>
              <a:t>gall bladder</a:t>
            </a:r>
          </a:p>
          <a:p>
            <a:pPr marL="288925" indent="-288925">
              <a:lnSpc>
                <a:spcPct val="110000"/>
              </a:lnSpc>
              <a:buClr>
                <a:schemeClr val="hlink"/>
              </a:buClr>
              <a:buFont typeface="Wingdings" pitchFamily="84" charset="2"/>
              <a:buChar char="§"/>
            </a:pPr>
            <a:r>
              <a:rPr lang="en-US" sz="2600" b="1" u="sng" dirty="0" smtClean="0">
                <a:solidFill>
                  <a:srgbClr val="CC0000"/>
                </a:solidFill>
              </a:rPr>
              <a:t>pancreas </a:t>
            </a:r>
            <a:endParaRPr lang="en-US" sz="2600" b="1" u="sng" dirty="0">
              <a:solidFill>
                <a:srgbClr val="CC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06885">
                                            <p:txEl>
                                              <p:pRg st="0" end="0"/>
                                            </p:txEl>
                                          </p:spTgt>
                                        </p:tgtEl>
                                        <p:attrNameLst>
                                          <p:attrName>style.visibility</p:attrName>
                                        </p:attrNameLst>
                                      </p:cBhvr>
                                      <p:to>
                                        <p:strVal val="visible"/>
                                      </p:to>
                                    </p:set>
                                    <p:anim calcmode="lin" valueType="num">
                                      <p:cBhvr additive="base">
                                        <p:cTn id="7" dur="500" fill="hold"/>
                                        <p:tgtEl>
                                          <p:spTgt spid="50688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0688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06885">
                                            <p:txEl>
                                              <p:pRg st="1" end="1"/>
                                            </p:txEl>
                                          </p:spTgt>
                                        </p:tgtEl>
                                        <p:attrNameLst>
                                          <p:attrName>style.visibility</p:attrName>
                                        </p:attrNameLst>
                                      </p:cBhvr>
                                      <p:to>
                                        <p:strVal val="visible"/>
                                      </p:to>
                                    </p:set>
                                    <p:anim calcmode="lin" valueType="num">
                                      <p:cBhvr additive="base">
                                        <p:cTn id="13" dur="500" fill="hold"/>
                                        <p:tgtEl>
                                          <p:spTgt spid="50688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0688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06885">
                                            <p:txEl>
                                              <p:pRg st="2" end="2"/>
                                            </p:txEl>
                                          </p:spTgt>
                                        </p:tgtEl>
                                        <p:attrNameLst>
                                          <p:attrName>style.visibility</p:attrName>
                                        </p:attrNameLst>
                                      </p:cBhvr>
                                      <p:to>
                                        <p:strVal val="visible"/>
                                      </p:to>
                                    </p:set>
                                    <p:anim calcmode="lin" valueType="num">
                                      <p:cBhvr additive="base">
                                        <p:cTn id="19" dur="500" fill="hold"/>
                                        <p:tgtEl>
                                          <p:spTgt spid="50688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0688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6885"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Duodenum</a:t>
            </a:r>
            <a:endParaRPr lang="en-US" dirty="0"/>
          </a:p>
        </p:txBody>
      </p:sp>
      <p:sp>
        <p:nvSpPr>
          <p:cNvPr id="3" name="Content Placeholder 2"/>
          <p:cNvSpPr>
            <a:spLocks noGrp="1"/>
          </p:cNvSpPr>
          <p:nvPr>
            <p:ph sz="quarter" idx="1"/>
          </p:nvPr>
        </p:nvSpPr>
        <p:spPr/>
        <p:txBody>
          <a:bodyPr/>
          <a:lstStyle/>
          <a:p>
            <a:r>
              <a:rPr lang="en-US" dirty="0" smtClean="0"/>
              <a:t>Enzymes on the tip of the </a:t>
            </a:r>
            <a:r>
              <a:rPr lang="en-US" dirty="0" err="1" smtClean="0"/>
              <a:t>villi</a:t>
            </a:r>
            <a:r>
              <a:rPr lang="en-US" dirty="0" smtClean="0"/>
              <a:t> complete digestion:</a:t>
            </a:r>
          </a:p>
          <a:p>
            <a:pPr lvl="1"/>
            <a:r>
              <a:rPr lang="en-US" i="1" dirty="0" smtClean="0"/>
              <a:t>Maltase</a:t>
            </a:r>
          </a:p>
          <a:p>
            <a:pPr lvl="1"/>
            <a:r>
              <a:rPr lang="en-US" i="1" dirty="0" err="1" smtClean="0"/>
              <a:t>Endopepsidase</a:t>
            </a:r>
            <a:endParaRPr lang="en-US" i="1" dirty="0" smtClean="0"/>
          </a:p>
          <a:p>
            <a:pPr lvl="1"/>
            <a:r>
              <a:rPr lang="en-US" i="1" dirty="0" err="1" smtClean="0"/>
              <a:t>Exopepsidase</a:t>
            </a:r>
            <a:endParaRPr lang="en-US" i="1" dirty="0" smtClean="0"/>
          </a:p>
          <a:p>
            <a:pPr lvl="1"/>
            <a:endParaRPr lang="en-US" dirty="0" smtClean="0"/>
          </a:p>
          <a:p>
            <a:endParaRPr lang="en-US" dirty="0"/>
          </a:p>
        </p:txBody>
      </p:sp>
      <p:pic>
        <p:nvPicPr>
          <p:cNvPr id="106498" name="Picture 2" descr="http://www.deltagen.com/target/histologyatlas/atlas_files/digestive/duodenum_20x.jpg"/>
          <p:cNvPicPr>
            <a:picLocks noChangeAspect="1" noChangeArrowheads="1"/>
          </p:cNvPicPr>
          <p:nvPr/>
        </p:nvPicPr>
        <p:blipFill>
          <a:blip r:embed="rId2" cstate="print"/>
          <a:srcRect/>
          <a:stretch>
            <a:fillRect/>
          </a:stretch>
        </p:blipFill>
        <p:spPr bwMode="auto">
          <a:xfrm>
            <a:off x="3810000" y="2209800"/>
            <a:ext cx="4810125" cy="3594462"/>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26"/>
          <p:cNvSpPr>
            <a:spLocks noGrp="1" noChangeArrowheads="1"/>
          </p:cNvSpPr>
          <p:nvPr>
            <p:ph type="title"/>
          </p:nvPr>
        </p:nvSpPr>
        <p:spPr>
          <a:xfrm>
            <a:off x="762000" y="0"/>
            <a:ext cx="7772400" cy="990600"/>
          </a:xfrm>
        </p:spPr>
        <p:txBody>
          <a:bodyPr/>
          <a:lstStyle/>
          <a:p>
            <a:pPr eaLnBrk="1" hangingPunct="1"/>
            <a:r>
              <a:rPr lang="en-US" dirty="0" smtClean="0"/>
              <a:t>Liver </a:t>
            </a:r>
          </a:p>
        </p:txBody>
      </p:sp>
      <p:sp>
        <p:nvSpPr>
          <p:cNvPr id="513027" name="Rectangle 1027" descr="Rectangle: Click to edit Master text styles&#10;Second level&#10;Third level&#10;Fourth level&#10;Fifth level"/>
          <p:cNvSpPr>
            <a:spLocks noGrp="1" noChangeArrowheads="1"/>
          </p:cNvSpPr>
          <p:nvPr>
            <p:ph type="body" idx="1"/>
          </p:nvPr>
        </p:nvSpPr>
        <p:spPr>
          <a:xfrm>
            <a:off x="838200" y="1371600"/>
            <a:ext cx="7772400" cy="2209800"/>
          </a:xfrm>
        </p:spPr>
        <p:txBody>
          <a:bodyPr>
            <a:normAutofit lnSpcReduction="10000"/>
          </a:bodyPr>
          <a:lstStyle/>
          <a:p>
            <a:pPr eaLnBrk="1" hangingPunct="1">
              <a:lnSpc>
                <a:spcPct val="90000"/>
              </a:lnSpc>
              <a:buClrTx/>
            </a:pPr>
            <a:r>
              <a:rPr lang="en-US" dirty="0" smtClean="0"/>
              <a:t>Digestive System Functions</a:t>
            </a:r>
          </a:p>
          <a:p>
            <a:pPr lvl="1" eaLnBrk="1" hangingPunct="1">
              <a:lnSpc>
                <a:spcPct val="90000"/>
              </a:lnSpc>
            </a:pPr>
            <a:r>
              <a:rPr lang="en-US" sz="2900" dirty="0" smtClean="0"/>
              <a:t>produces </a:t>
            </a:r>
            <a:r>
              <a:rPr lang="en-US" sz="2900" b="1" u="sng" dirty="0" smtClean="0">
                <a:solidFill>
                  <a:srgbClr val="CC0000"/>
                </a:solidFill>
              </a:rPr>
              <a:t>bile salts</a:t>
            </a:r>
            <a:endParaRPr lang="en-US" sz="2900" b="1" dirty="0" smtClean="0">
              <a:solidFill>
                <a:srgbClr val="000000"/>
              </a:solidFill>
            </a:endParaRPr>
          </a:p>
          <a:p>
            <a:pPr lvl="2" eaLnBrk="1" hangingPunct="1">
              <a:lnSpc>
                <a:spcPct val="90000"/>
              </a:lnSpc>
            </a:pPr>
            <a:r>
              <a:rPr lang="en-US" dirty="0" smtClean="0"/>
              <a:t>stored in</a:t>
            </a:r>
            <a:r>
              <a:rPr lang="en-US" dirty="0" smtClean="0">
                <a:solidFill>
                  <a:srgbClr val="CC0000"/>
                </a:solidFill>
              </a:rPr>
              <a:t> </a:t>
            </a:r>
            <a:r>
              <a:rPr lang="en-US" b="1" u="sng" dirty="0" smtClean="0">
                <a:solidFill>
                  <a:srgbClr val="CC0000"/>
                </a:solidFill>
              </a:rPr>
              <a:t>gallbladder</a:t>
            </a:r>
            <a:r>
              <a:rPr lang="en-US" dirty="0" smtClean="0">
                <a:solidFill>
                  <a:srgbClr val="CC0000"/>
                </a:solidFill>
              </a:rPr>
              <a:t> </a:t>
            </a:r>
            <a:r>
              <a:rPr lang="en-US" dirty="0" smtClean="0"/>
              <a:t>until needed</a:t>
            </a:r>
          </a:p>
          <a:p>
            <a:pPr lvl="2" eaLnBrk="1" hangingPunct="1">
              <a:lnSpc>
                <a:spcPct val="90000"/>
              </a:lnSpc>
            </a:pPr>
            <a:r>
              <a:rPr lang="en-US" dirty="0" smtClean="0"/>
              <a:t>Help </a:t>
            </a:r>
            <a:r>
              <a:rPr lang="en-US" dirty="0" err="1" smtClean="0"/>
              <a:t>neutralise</a:t>
            </a:r>
            <a:r>
              <a:rPr lang="en-US" dirty="0" smtClean="0"/>
              <a:t> stomach acid</a:t>
            </a:r>
          </a:p>
          <a:p>
            <a:pPr lvl="2" eaLnBrk="1" hangingPunct="1">
              <a:lnSpc>
                <a:spcPct val="90000"/>
              </a:lnSpc>
            </a:pPr>
            <a:r>
              <a:rPr lang="en-US" dirty="0" smtClean="0"/>
              <a:t>breaks up fats by lowering the surface tension of lipids</a:t>
            </a:r>
          </a:p>
          <a:p>
            <a:pPr lvl="3" eaLnBrk="1" hangingPunct="1">
              <a:lnSpc>
                <a:spcPct val="90000"/>
              </a:lnSpc>
            </a:pPr>
            <a:r>
              <a:rPr lang="en-US" dirty="0" smtClean="0"/>
              <a:t>act like detergents to breakup fats into tiny droplets (emulsifier)</a:t>
            </a:r>
          </a:p>
        </p:txBody>
      </p:sp>
      <p:pic>
        <p:nvPicPr>
          <p:cNvPr id="19460" name="Picture 1028"/>
          <p:cNvPicPr>
            <a:picLocks noChangeAspect="1" noChangeArrowheads="1"/>
          </p:cNvPicPr>
          <p:nvPr/>
        </p:nvPicPr>
        <p:blipFill>
          <a:blip r:embed="rId5" cstate="print"/>
          <a:srcRect b="4578"/>
          <a:stretch>
            <a:fillRect/>
          </a:stretch>
        </p:blipFill>
        <p:spPr bwMode="auto">
          <a:xfrm>
            <a:off x="3344863" y="3429000"/>
            <a:ext cx="5795962" cy="3233738"/>
          </a:xfrm>
          <a:prstGeom prst="rect">
            <a:avLst/>
          </a:prstGeom>
          <a:noFill/>
          <a:ln w="9525">
            <a:noFill/>
            <a:miter lim="800000"/>
            <a:headEnd/>
            <a:tailEnd/>
          </a:ln>
        </p:spPr>
      </p:pic>
      <p:sp>
        <p:nvSpPr>
          <p:cNvPr id="513031" name="Rectangle 1031"/>
          <p:cNvSpPr>
            <a:spLocks noChangeArrowheads="1"/>
          </p:cNvSpPr>
          <p:nvPr/>
        </p:nvSpPr>
        <p:spPr bwMode="auto">
          <a:xfrm>
            <a:off x="76200" y="3932238"/>
            <a:ext cx="2895600" cy="822325"/>
          </a:xfrm>
          <a:prstGeom prst="rect">
            <a:avLst/>
          </a:prstGeom>
          <a:solidFill>
            <a:schemeClr val="bg2"/>
          </a:solidFill>
          <a:ln w="9525">
            <a:noFill/>
            <a:miter lim="800000"/>
            <a:headEnd/>
            <a:tailEnd/>
          </a:ln>
          <a:effectLst>
            <a:outerShdw dist="35921" dir="2700000" algn="ctr" rotWithShape="0">
              <a:srgbClr val="808080">
                <a:alpha val="75000"/>
              </a:srgbClr>
            </a:outerShdw>
          </a:effectLst>
        </p:spPr>
        <p:txBody>
          <a:bodyPr lIns="0" rIns="0">
            <a:spAutoFit/>
          </a:bodyPr>
          <a:lstStyle/>
          <a:p>
            <a:pPr>
              <a:defRPr/>
            </a:pPr>
            <a:r>
              <a:rPr lang="en-US" b="1">
                <a:solidFill>
                  <a:srgbClr val="0F116A"/>
                </a:solidFill>
              </a:rPr>
              <a:t>Circulatory System Connection</a:t>
            </a:r>
          </a:p>
        </p:txBody>
      </p:sp>
      <p:sp>
        <p:nvSpPr>
          <p:cNvPr id="513032" name="Rectangle 1032"/>
          <p:cNvSpPr>
            <a:spLocks noChangeArrowheads="1"/>
          </p:cNvSpPr>
          <p:nvPr/>
        </p:nvSpPr>
        <p:spPr bwMode="auto">
          <a:xfrm>
            <a:off x="76200" y="4741863"/>
            <a:ext cx="2895600" cy="2076450"/>
          </a:xfrm>
          <a:prstGeom prst="rect">
            <a:avLst/>
          </a:prstGeom>
          <a:solidFill>
            <a:srgbClr val="FFCC18"/>
          </a:solidFill>
          <a:ln w="9525">
            <a:noFill/>
            <a:miter lim="800000"/>
            <a:headEnd/>
            <a:tailEnd/>
          </a:ln>
          <a:effectLst>
            <a:outerShdw dist="35921" dir="2700000" algn="ctr" rotWithShape="0">
              <a:srgbClr val="808080">
                <a:alpha val="75000"/>
              </a:srgbClr>
            </a:outerShdw>
          </a:effectLst>
        </p:spPr>
        <p:txBody>
          <a:bodyPr>
            <a:spAutoFit/>
          </a:bodyPr>
          <a:lstStyle/>
          <a:p>
            <a:pPr eaLnBrk="1" hangingPunct="1">
              <a:lnSpc>
                <a:spcPct val="90000"/>
              </a:lnSpc>
              <a:spcBef>
                <a:spcPct val="20000"/>
              </a:spcBef>
              <a:buClr>
                <a:schemeClr val="tx1"/>
              </a:buClr>
              <a:buSzPct val="60000"/>
              <a:defRPr/>
            </a:pPr>
            <a:r>
              <a:rPr lang="en-US" b="1">
                <a:solidFill>
                  <a:srgbClr val="CC0000"/>
                </a:solidFill>
              </a:rPr>
              <a:t>bile contains colors from old red blood cells collected in liver =</a:t>
            </a:r>
            <a:endParaRPr lang="en-US" b="1"/>
          </a:p>
          <a:p>
            <a:pPr eaLnBrk="1" hangingPunct="1">
              <a:spcBef>
                <a:spcPct val="20000"/>
              </a:spcBef>
              <a:buClr>
                <a:schemeClr val="hlink"/>
              </a:buClr>
              <a:buSzPct val="95000"/>
              <a:defRPr/>
            </a:pPr>
            <a:r>
              <a:rPr lang="en-US" sz="2000" b="1">
                <a:solidFill>
                  <a:srgbClr val="660000"/>
                </a:solidFill>
              </a:rPr>
              <a:t>iron in RBC rusts &amp; makes feces brown</a:t>
            </a:r>
            <a:endParaRPr lang="en-US" sz="2000" b="1">
              <a:solidFill>
                <a:srgbClr val="0F116A"/>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3027">
                                            <p:txEl>
                                              <p:pRg st="1" end="1"/>
                                            </p:txEl>
                                          </p:spTgt>
                                        </p:tgtEl>
                                        <p:attrNameLst>
                                          <p:attrName>style.visibility</p:attrName>
                                        </p:attrNameLst>
                                      </p:cBhvr>
                                      <p:to>
                                        <p:strVal val="visible"/>
                                      </p:to>
                                    </p:set>
                                    <p:anim calcmode="lin" valueType="num">
                                      <p:cBhvr additive="base">
                                        <p:cTn id="7" dur="500" fill="hold"/>
                                        <p:tgtEl>
                                          <p:spTgt spid="513027">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302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3027">
                                            <p:txEl>
                                              <p:pRg st="2" end="2"/>
                                            </p:txEl>
                                          </p:spTgt>
                                        </p:tgtEl>
                                        <p:attrNameLst>
                                          <p:attrName>style.visibility</p:attrName>
                                        </p:attrNameLst>
                                      </p:cBhvr>
                                      <p:to>
                                        <p:strVal val="visible"/>
                                      </p:to>
                                    </p:set>
                                    <p:anim calcmode="lin" valueType="num">
                                      <p:cBhvr additive="base">
                                        <p:cTn id="13" dur="500" fill="hold"/>
                                        <p:tgtEl>
                                          <p:spTgt spid="51302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1302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par>
                                <p:cTn id="15" presetID="2" presetClass="entr" presetSubtype="8" fill="hold" grpId="0" nodeType="withEffect">
                                  <p:stCondLst>
                                    <p:cond delay="0"/>
                                  </p:stCondLst>
                                  <p:childTnLst>
                                    <p:set>
                                      <p:cBhvr>
                                        <p:cTn id="16" dur="1" fill="hold">
                                          <p:stCondLst>
                                            <p:cond delay="0"/>
                                          </p:stCondLst>
                                        </p:cTn>
                                        <p:tgtEl>
                                          <p:spTgt spid="513027">
                                            <p:txEl>
                                              <p:pRg st="3" end="3"/>
                                            </p:txEl>
                                          </p:spTgt>
                                        </p:tgtEl>
                                        <p:attrNameLst>
                                          <p:attrName>style.visibility</p:attrName>
                                        </p:attrNameLst>
                                      </p:cBhvr>
                                      <p:to>
                                        <p:strVal val="visible"/>
                                      </p:to>
                                    </p:set>
                                    <p:anim calcmode="lin" valueType="num">
                                      <p:cBhvr additive="base">
                                        <p:cTn id="17" dur="500" fill="hold"/>
                                        <p:tgtEl>
                                          <p:spTgt spid="513027">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1302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3" name="Whoosh"/>
                                        </p:tgtEl>
                                      </p:cMediaNode>
                                    </p:audio>
                                  </p:sub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513027">
                                            <p:txEl>
                                              <p:pRg st="4" end="4"/>
                                            </p:txEl>
                                          </p:spTgt>
                                        </p:tgtEl>
                                        <p:attrNameLst>
                                          <p:attrName>style.visibility</p:attrName>
                                        </p:attrNameLst>
                                      </p:cBhvr>
                                      <p:to>
                                        <p:strVal val="visible"/>
                                      </p:to>
                                    </p:set>
                                    <p:anim calcmode="lin" valueType="num">
                                      <p:cBhvr additive="base">
                                        <p:cTn id="23" dur="500" fill="hold"/>
                                        <p:tgtEl>
                                          <p:spTgt spid="513027">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1302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3" name="Whoosh"/>
                                        </p:tgtEl>
                                      </p:cMediaNode>
                                    </p:audio>
                                  </p:sub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513027">
                                            <p:txEl>
                                              <p:pRg st="5" end="5"/>
                                            </p:txEl>
                                          </p:spTgt>
                                        </p:tgtEl>
                                        <p:attrNameLst>
                                          <p:attrName>style.visibility</p:attrName>
                                        </p:attrNameLst>
                                      </p:cBhvr>
                                      <p:to>
                                        <p:strVal val="visible"/>
                                      </p:to>
                                    </p:set>
                                    <p:anim calcmode="lin" valueType="num">
                                      <p:cBhvr additive="base">
                                        <p:cTn id="29" dur="500" fill="hold"/>
                                        <p:tgtEl>
                                          <p:spTgt spid="51302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13027">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3" name="Whoosh"/>
                                        </p:tgtEl>
                                      </p:cMediaNode>
                                    </p:audio>
                                  </p:subTnLst>
                                </p:cTn>
                              </p:par>
                            </p:childTnLst>
                          </p:cTn>
                        </p:par>
                      </p:childTnLst>
                    </p:cTn>
                  </p:par>
                  <p:par>
                    <p:cTn id="31" fill="hold">
                      <p:stCondLst>
                        <p:cond delay="indefinite"/>
                      </p:stCondLst>
                      <p:childTnLst>
                        <p:par>
                          <p:cTn id="32" fill="hold">
                            <p:stCondLst>
                              <p:cond delay="0"/>
                            </p:stCondLst>
                            <p:childTnLst>
                              <p:par>
                                <p:cTn id="33" presetID="4" presetClass="entr" presetSubtype="32" fill="hold" grpId="0" nodeType="clickEffect">
                                  <p:stCondLst>
                                    <p:cond delay="0"/>
                                  </p:stCondLst>
                                  <p:childTnLst>
                                    <p:set>
                                      <p:cBhvr>
                                        <p:cTn id="34" dur="1" fill="hold">
                                          <p:stCondLst>
                                            <p:cond delay="0"/>
                                          </p:stCondLst>
                                        </p:cTn>
                                        <p:tgtEl>
                                          <p:spTgt spid="513031"/>
                                        </p:tgtEl>
                                        <p:attrNameLst>
                                          <p:attrName>style.visibility</p:attrName>
                                        </p:attrNameLst>
                                      </p:cBhvr>
                                      <p:to>
                                        <p:strVal val="visible"/>
                                      </p:to>
                                    </p:set>
                                    <p:animEffect transition="in" filter="box(out)">
                                      <p:cBhvr>
                                        <p:cTn id="35" dur="500"/>
                                        <p:tgtEl>
                                          <p:spTgt spid="513031"/>
                                        </p:tgtEl>
                                      </p:cBhvr>
                                    </p:animEffect>
                                  </p:childTnLst>
                                  <p:subTnLst>
                                    <p:audio>
                                      <p:cMediaNode>
                                        <p:cTn display="0" masterRel="sameClick">
                                          <p:stCondLst>
                                            <p:cond evt="begin" delay="0">
                                              <p:tn val="33"/>
                                            </p:cond>
                                          </p:stCondLst>
                                          <p:endCondLst>
                                            <p:cond evt="onStopAudio" delay="0">
                                              <p:tgtEl>
                                                <p:sldTgt/>
                                              </p:tgtEl>
                                            </p:cond>
                                          </p:endCondLst>
                                        </p:cTn>
                                        <p:tgtEl>
                                          <p:sndTgt r:embed="rId4" name="Vibro Up"/>
                                        </p:tgtEl>
                                      </p:cMediaNode>
                                    </p:audio>
                                  </p:subTnLst>
                                </p:cTn>
                              </p:par>
                            </p:childTnLst>
                          </p:cTn>
                        </p:par>
                      </p:childTnLst>
                    </p:cTn>
                  </p:par>
                  <p:par>
                    <p:cTn id="36" fill="hold">
                      <p:stCondLst>
                        <p:cond delay="indefinite"/>
                      </p:stCondLst>
                      <p:childTnLst>
                        <p:par>
                          <p:cTn id="37" fill="hold">
                            <p:stCondLst>
                              <p:cond delay="0"/>
                            </p:stCondLst>
                            <p:childTnLst>
                              <p:par>
                                <p:cTn id="38" presetID="4" presetClass="entr" presetSubtype="32" fill="hold" grpId="0" nodeType="clickEffect">
                                  <p:stCondLst>
                                    <p:cond delay="0"/>
                                  </p:stCondLst>
                                  <p:childTnLst>
                                    <p:set>
                                      <p:cBhvr>
                                        <p:cTn id="39" dur="1" fill="hold">
                                          <p:stCondLst>
                                            <p:cond delay="0"/>
                                          </p:stCondLst>
                                        </p:cTn>
                                        <p:tgtEl>
                                          <p:spTgt spid="513032"/>
                                        </p:tgtEl>
                                        <p:attrNameLst>
                                          <p:attrName>style.visibility</p:attrName>
                                        </p:attrNameLst>
                                      </p:cBhvr>
                                      <p:to>
                                        <p:strVal val="visible"/>
                                      </p:to>
                                    </p:set>
                                    <p:animEffect transition="in" filter="box(out)">
                                      <p:cBhvr>
                                        <p:cTn id="40" dur="500"/>
                                        <p:tgtEl>
                                          <p:spTgt spid="513032"/>
                                        </p:tgtEl>
                                      </p:cBhvr>
                                    </p:animEffect>
                                  </p:childTnLst>
                                  <p:subTnLst>
                                    <p:audio>
                                      <p:cMediaNode>
                                        <p:cTn display="0" masterRel="sameClick">
                                          <p:stCondLst>
                                            <p:cond evt="begin" delay="0">
                                              <p:tn val="38"/>
                                            </p:cond>
                                          </p:stCondLst>
                                          <p:endCondLst>
                                            <p:cond evt="onStopAudio" delay="0">
                                              <p:tgtEl>
                                                <p:sldTgt/>
                                              </p:tgtEl>
                                            </p:cond>
                                          </p:endCondLst>
                                        </p:cTn>
                                        <p:tgtEl>
                                          <p:sndTgt r:embed="rId4" name="Vibro Up"/>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027" grpId="0" build="p" autoUpdateAnimBg="0"/>
      <p:bldP spid="513031" grpId="0" animBg="1"/>
      <p:bldP spid="513032"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0418" name="Picture 2" descr="http://www.humanillnesses.com/original/images/hdc_0001_0003_0_img0191.jpg"/>
          <p:cNvPicPr>
            <a:picLocks noChangeAspect="1" noChangeArrowheads="1"/>
          </p:cNvPicPr>
          <p:nvPr/>
        </p:nvPicPr>
        <p:blipFill>
          <a:blip r:embed="rId4" cstate="print"/>
          <a:srcRect/>
          <a:stretch>
            <a:fillRect/>
          </a:stretch>
        </p:blipFill>
        <p:spPr bwMode="auto">
          <a:xfrm>
            <a:off x="5497287" y="1143000"/>
            <a:ext cx="3646713" cy="3200400"/>
          </a:xfrm>
          <a:prstGeom prst="rect">
            <a:avLst/>
          </a:prstGeom>
          <a:noFill/>
        </p:spPr>
      </p:pic>
      <p:sp>
        <p:nvSpPr>
          <p:cNvPr id="18435" name="Rectangle 3"/>
          <p:cNvSpPr>
            <a:spLocks noGrp="1" noChangeArrowheads="1"/>
          </p:cNvSpPr>
          <p:nvPr>
            <p:ph type="title"/>
          </p:nvPr>
        </p:nvSpPr>
        <p:spPr>
          <a:xfrm>
            <a:off x="685800" y="0"/>
            <a:ext cx="7924800" cy="990600"/>
          </a:xfrm>
        </p:spPr>
        <p:txBody>
          <a:bodyPr>
            <a:normAutofit/>
          </a:bodyPr>
          <a:lstStyle/>
          <a:p>
            <a:pPr eaLnBrk="1" hangingPunct="1"/>
            <a:r>
              <a:rPr lang="en-US" dirty="0" smtClean="0"/>
              <a:t>Pancreas</a:t>
            </a:r>
          </a:p>
        </p:txBody>
      </p:sp>
      <p:sp>
        <p:nvSpPr>
          <p:cNvPr id="422916" name="Rectangle 4" descr="Rectangle: Click to edit Master text styles&#10;Second level&#10;Third level&#10;Fourth level&#10;Fifth level"/>
          <p:cNvSpPr>
            <a:spLocks noGrp="1" noChangeArrowheads="1"/>
          </p:cNvSpPr>
          <p:nvPr>
            <p:ph type="body" idx="1"/>
          </p:nvPr>
        </p:nvSpPr>
        <p:spPr>
          <a:xfrm>
            <a:off x="76200" y="1143000"/>
            <a:ext cx="6019800" cy="5562600"/>
          </a:xfrm>
        </p:spPr>
        <p:txBody>
          <a:bodyPr>
            <a:normAutofit/>
          </a:bodyPr>
          <a:lstStyle/>
          <a:p>
            <a:pPr>
              <a:lnSpc>
                <a:spcPct val="90000"/>
              </a:lnSpc>
              <a:buClrTx/>
            </a:pPr>
            <a:r>
              <a:rPr lang="en-US" dirty="0" smtClean="0"/>
              <a:t>Secretes pancreatic juice via pancreatic duct</a:t>
            </a:r>
          </a:p>
          <a:p>
            <a:pPr>
              <a:lnSpc>
                <a:spcPct val="90000"/>
              </a:lnSpc>
              <a:buClrTx/>
            </a:pPr>
            <a:r>
              <a:rPr lang="en-US" sz="2600" dirty="0" smtClean="0"/>
              <a:t>Digestive enzymes</a:t>
            </a:r>
            <a:r>
              <a:rPr lang="en-US" sz="2600" dirty="0" smtClean="0">
                <a:solidFill>
                  <a:srgbClr val="000000"/>
                </a:solidFill>
              </a:rPr>
              <a:t> </a:t>
            </a:r>
          </a:p>
          <a:p>
            <a:pPr lvl="1" eaLnBrk="1" hangingPunct="1">
              <a:lnSpc>
                <a:spcPct val="90000"/>
              </a:lnSpc>
            </a:pPr>
            <a:r>
              <a:rPr lang="en-US" sz="2400" b="1" u="sng" dirty="0" err="1" smtClean="0">
                <a:solidFill>
                  <a:srgbClr val="FF0000"/>
                </a:solidFill>
              </a:rPr>
              <a:t>Endopeptidases</a:t>
            </a:r>
            <a:r>
              <a:rPr lang="en-US" sz="2400" dirty="0" smtClean="0"/>
              <a:t> </a:t>
            </a:r>
            <a:r>
              <a:rPr lang="en-US" sz="2000" b="1" dirty="0" smtClean="0"/>
              <a:t>(protein </a:t>
            </a:r>
            <a:r>
              <a:rPr lang="en-US" sz="2000" b="1" dirty="0" smtClean="0">
                <a:sym typeface="Wingdings" pitchFamily="2" charset="2"/>
              </a:rPr>
              <a:t>peptides)</a:t>
            </a:r>
            <a:endParaRPr lang="en-US" sz="2400" b="1" dirty="0" smtClean="0"/>
          </a:p>
          <a:p>
            <a:pPr lvl="1" eaLnBrk="1" hangingPunct="1">
              <a:lnSpc>
                <a:spcPct val="90000"/>
              </a:lnSpc>
            </a:pPr>
            <a:r>
              <a:rPr lang="en-US" sz="2400" b="1" u="sng" dirty="0" smtClean="0">
                <a:solidFill>
                  <a:srgbClr val="CC0000"/>
                </a:solidFill>
              </a:rPr>
              <a:t>Pancreatic amylase </a:t>
            </a:r>
            <a:r>
              <a:rPr lang="en-US" sz="1900" b="1" dirty="0" smtClean="0">
                <a:solidFill>
                  <a:schemeClr val="tx1"/>
                </a:solidFill>
              </a:rPr>
              <a:t>(starch </a:t>
            </a:r>
            <a:r>
              <a:rPr lang="en-US" sz="1900" b="1" dirty="0" smtClean="0">
                <a:solidFill>
                  <a:schemeClr val="tx1"/>
                </a:solidFill>
                <a:sym typeface="Wingdings" pitchFamily="2" charset="2"/>
              </a:rPr>
              <a:t> maltose)</a:t>
            </a:r>
          </a:p>
          <a:p>
            <a:pPr lvl="1" eaLnBrk="1" hangingPunct="1">
              <a:lnSpc>
                <a:spcPct val="90000"/>
              </a:lnSpc>
            </a:pPr>
            <a:r>
              <a:rPr lang="en-US" sz="2400" b="1" u="sng" dirty="0" smtClean="0">
                <a:solidFill>
                  <a:srgbClr val="FF0000"/>
                </a:solidFill>
                <a:sym typeface="Wingdings" pitchFamily="2" charset="2"/>
              </a:rPr>
              <a:t>Lipase</a:t>
            </a:r>
            <a:r>
              <a:rPr lang="en-US" sz="2400" b="1" dirty="0" smtClean="0">
                <a:solidFill>
                  <a:schemeClr val="tx1"/>
                </a:solidFill>
                <a:sym typeface="Wingdings" pitchFamily="2" charset="2"/>
              </a:rPr>
              <a:t> </a:t>
            </a:r>
            <a:r>
              <a:rPr lang="en-US" sz="1900" b="1" dirty="0" smtClean="0">
                <a:solidFill>
                  <a:schemeClr val="tx1"/>
                </a:solidFill>
                <a:sym typeface="Wingdings" pitchFamily="2" charset="2"/>
              </a:rPr>
              <a:t>(lipids  fatty acids + glycerol)</a:t>
            </a:r>
            <a:endParaRPr lang="en-US" sz="2400" b="1" dirty="0" smtClean="0">
              <a:solidFill>
                <a:schemeClr val="tx1"/>
              </a:solidFill>
            </a:endParaRPr>
          </a:p>
          <a:p>
            <a:pPr eaLnBrk="1" hangingPunct="1">
              <a:lnSpc>
                <a:spcPct val="90000"/>
              </a:lnSpc>
              <a:buClrTx/>
            </a:pPr>
            <a:r>
              <a:rPr lang="en-US" sz="2600" dirty="0" smtClean="0"/>
              <a:t>Buffers </a:t>
            </a:r>
          </a:p>
          <a:p>
            <a:pPr lvl="1" eaLnBrk="1" hangingPunct="1">
              <a:lnSpc>
                <a:spcPct val="90000"/>
              </a:lnSpc>
            </a:pPr>
            <a:r>
              <a:rPr lang="en-US" sz="2400" dirty="0" smtClean="0"/>
              <a:t>reduces acidity</a:t>
            </a:r>
          </a:p>
          <a:p>
            <a:pPr marL="1085850" lvl="2" eaLnBrk="1" hangingPunct="1">
              <a:lnSpc>
                <a:spcPct val="90000"/>
              </a:lnSpc>
            </a:pPr>
            <a:r>
              <a:rPr lang="en-US" sz="2000" dirty="0" smtClean="0"/>
              <a:t>alkaline solution rich in bicarbonate (HCO</a:t>
            </a:r>
            <a:r>
              <a:rPr lang="en-US" sz="2000" baseline="-25000" dirty="0" smtClean="0"/>
              <a:t>3</a:t>
            </a:r>
            <a:r>
              <a:rPr lang="en-US" sz="2000" dirty="0" smtClean="0"/>
              <a:t>-)</a:t>
            </a:r>
          </a:p>
          <a:p>
            <a:pPr marL="1085850" lvl="2" eaLnBrk="1" hangingPunct="1">
              <a:lnSpc>
                <a:spcPct val="90000"/>
              </a:lnSpc>
            </a:pPr>
            <a:r>
              <a:rPr lang="en-US" sz="2000" dirty="0" smtClean="0"/>
              <a:t>buffers acidity of material from stomach</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2916">
                                            <p:txEl>
                                              <p:pRg st="0" end="0"/>
                                            </p:txEl>
                                          </p:spTgt>
                                        </p:tgtEl>
                                        <p:attrNameLst>
                                          <p:attrName>style.visibility</p:attrName>
                                        </p:attrNameLst>
                                      </p:cBhvr>
                                      <p:to>
                                        <p:strVal val="visible"/>
                                      </p:to>
                                    </p:set>
                                    <p:anim calcmode="lin" valueType="num">
                                      <p:cBhvr additive="base">
                                        <p:cTn id="7" dur="500" fill="hold"/>
                                        <p:tgtEl>
                                          <p:spTgt spid="42291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2291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22916">
                                            <p:txEl>
                                              <p:pRg st="1" end="1"/>
                                            </p:txEl>
                                          </p:spTgt>
                                        </p:tgtEl>
                                        <p:attrNameLst>
                                          <p:attrName>style.visibility</p:attrName>
                                        </p:attrNameLst>
                                      </p:cBhvr>
                                      <p:to>
                                        <p:strVal val="visible"/>
                                      </p:to>
                                    </p:set>
                                    <p:anim calcmode="lin" valueType="num">
                                      <p:cBhvr additive="base">
                                        <p:cTn id="13" dur="500" fill="hold"/>
                                        <p:tgtEl>
                                          <p:spTgt spid="42291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22916">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22916">
                                            <p:txEl>
                                              <p:pRg st="2" end="2"/>
                                            </p:txEl>
                                          </p:spTgt>
                                        </p:tgtEl>
                                        <p:attrNameLst>
                                          <p:attrName>style.visibility</p:attrName>
                                        </p:attrNameLst>
                                      </p:cBhvr>
                                      <p:to>
                                        <p:strVal val="visible"/>
                                      </p:to>
                                    </p:set>
                                    <p:anim calcmode="lin" valueType="num">
                                      <p:cBhvr additive="base">
                                        <p:cTn id="19" dur="500" fill="hold"/>
                                        <p:tgtEl>
                                          <p:spTgt spid="422916">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22916">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22916">
                                            <p:txEl>
                                              <p:pRg st="3" end="3"/>
                                            </p:txEl>
                                          </p:spTgt>
                                        </p:tgtEl>
                                        <p:attrNameLst>
                                          <p:attrName>style.visibility</p:attrName>
                                        </p:attrNameLst>
                                      </p:cBhvr>
                                      <p:to>
                                        <p:strVal val="visible"/>
                                      </p:to>
                                    </p:set>
                                    <p:anim calcmode="lin" valueType="num">
                                      <p:cBhvr additive="base">
                                        <p:cTn id="25" dur="500" fill="hold"/>
                                        <p:tgtEl>
                                          <p:spTgt spid="422916">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22916">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par>
                                <p:cTn id="27" presetID="2" presetClass="entr" presetSubtype="8" fill="hold" grpId="0" nodeType="withEffect">
                                  <p:stCondLst>
                                    <p:cond delay="0"/>
                                  </p:stCondLst>
                                  <p:childTnLst>
                                    <p:set>
                                      <p:cBhvr>
                                        <p:cTn id="28" dur="1" fill="hold">
                                          <p:stCondLst>
                                            <p:cond delay="0"/>
                                          </p:stCondLst>
                                        </p:cTn>
                                        <p:tgtEl>
                                          <p:spTgt spid="422916">
                                            <p:txEl>
                                              <p:pRg st="4" end="4"/>
                                            </p:txEl>
                                          </p:spTgt>
                                        </p:tgtEl>
                                        <p:attrNameLst>
                                          <p:attrName>style.visibility</p:attrName>
                                        </p:attrNameLst>
                                      </p:cBhvr>
                                      <p:to>
                                        <p:strVal val="visible"/>
                                      </p:to>
                                    </p:set>
                                    <p:anim calcmode="lin" valueType="num">
                                      <p:cBhvr additive="base">
                                        <p:cTn id="29" dur="500" fill="hold"/>
                                        <p:tgtEl>
                                          <p:spTgt spid="422916">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22916">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3" name="Whoosh"/>
                                        </p:tgtEl>
                                      </p:cMediaNode>
                                    </p:audio>
                                  </p:sub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422916">
                                            <p:txEl>
                                              <p:pRg st="5" end="5"/>
                                            </p:txEl>
                                          </p:spTgt>
                                        </p:tgtEl>
                                        <p:attrNameLst>
                                          <p:attrName>style.visibility</p:attrName>
                                        </p:attrNameLst>
                                      </p:cBhvr>
                                      <p:to>
                                        <p:strVal val="visible"/>
                                      </p:to>
                                    </p:set>
                                    <p:anim calcmode="lin" valueType="num">
                                      <p:cBhvr additive="base">
                                        <p:cTn id="35" dur="500" fill="hold"/>
                                        <p:tgtEl>
                                          <p:spTgt spid="422916">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22916">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3" name="Whoosh"/>
                                        </p:tgtEl>
                                      </p:cMediaNode>
                                    </p:audio>
                                  </p:sub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422916">
                                            <p:txEl>
                                              <p:pRg st="6" end="6"/>
                                            </p:txEl>
                                          </p:spTgt>
                                        </p:tgtEl>
                                        <p:attrNameLst>
                                          <p:attrName>style.visibility</p:attrName>
                                        </p:attrNameLst>
                                      </p:cBhvr>
                                      <p:to>
                                        <p:strVal val="visible"/>
                                      </p:to>
                                    </p:set>
                                    <p:anim calcmode="lin" valueType="num">
                                      <p:cBhvr additive="base">
                                        <p:cTn id="41" dur="500" fill="hold"/>
                                        <p:tgtEl>
                                          <p:spTgt spid="422916">
                                            <p:txEl>
                                              <p:pRg st="6" end="6"/>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22916">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9"/>
                                            </p:cond>
                                          </p:stCondLst>
                                          <p:endCondLst>
                                            <p:cond evt="onStopAudio" delay="0">
                                              <p:tgtEl>
                                                <p:sldTgt/>
                                              </p:tgtEl>
                                            </p:cond>
                                          </p:endCondLst>
                                        </p:cTn>
                                        <p:tgtEl>
                                          <p:sndTgt r:embed="rId3" name="Whoosh"/>
                                        </p:tgtEl>
                                      </p:cMediaNode>
                                    </p:audio>
                                  </p:sub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422916">
                                            <p:txEl>
                                              <p:pRg st="7" end="7"/>
                                            </p:txEl>
                                          </p:spTgt>
                                        </p:tgtEl>
                                        <p:attrNameLst>
                                          <p:attrName>style.visibility</p:attrName>
                                        </p:attrNameLst>
                                      </p:cBhvr>
                                      <p:to>
                                        <p:strVal val="visible"/>
                                      </p:to>
                                    </p:set>
                                    <p:anim calcmode="lin" valueType="num">
                                      <p:cBhvr additive="base">
                                        <p:cTn id="47" dur="500" fill="hold"/>
                                        <p:tgtEl>
                                          <p:spTgt spid="422916">
                                            <p:txEl>
                                              <p:pRg st="7" end="7"/>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422916">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5"/>
                                            </p:cond>
                                          </p:stCondLst>
                                          <p:endCondLst>
                                            <p:cond evt="onStopAudio" delay="0">
                                              <p:tgtEl>
                                                <p:sldTgt/>
                                              </p:tgtEl>
                                            </p:cond>
                                          </p:endCondLst>
                                        </p:cTn>
                                        <p:tgtEl>
                                          <p:sndTgt r:embed="rId3" name="Whoosh"/>
                                        </p:tgtEl>
                                      </p:cMediaNode>
                                    </p:audio>
                                  </p:sub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422916">
                                            <p:txEl>
                                              <p:pRg st="8" end="8"/>
                                            </p:txEl>
                                          </p:spTgt>
                                        </p:tgtEl>
                                        <p:attrNameLst>
                                          <p:attrName>style.visibility</p:attrName>
                                        </p:attrNameLst>
                                      </p:cBhvr>
                                      <p:to>
                                        <p:strVal val="visible"/>
                                      </p:to>
                                    </p:set>
                                    <p:anim calcmode="lin" valueType="num">
                                      <p:cBhvr additive="base">
                                        <p:cTn id="53" dur="500" fill="hold"/>
                                        <p:tgtEl>
                                          <p:spTgt spid="422916">
                                            <p:txEl>
                                              <p:pRg st="8" end="8"/>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422916">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916"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914400" y="0"/>
            <a:ext cx="7772400" cy="990600"/>
          </a:xfrm>
        </p:spPr>
        <p:txBody>
          <a:bodyPr/>
          <a:lstStyle/>
          <a:p>
            <a:pPr eaLnBrk="1" hangingPunct="1"/>
            <a:r>
              <a:rPr lang="en-US" dirty="0" smtClean="0"/>
              <a:t>Absorption by Small Intestines</a:t>
            </a:r>
          </a:p>
        </p:txBody>
      </p:sp>
      <p:sp>
        <p:nvSpPr>
          <p:cNvPr id="517123" name="Rectangle 3" descr="Rectangle: Click to edit Master text styles&#10;Second level&#10;Third level&#10;Fourth level&#10;Fifth level"/>
          <p:cNvSpPr>
            <a:spLocks noGrp="1" noChangeArrowheads="1"/>
          </p:cNvSpPr>
          <p:nvPr>
            <p:ph type="body" idx="1"/>
          </p:nvPr>
        </p:nvSpPr>
        <p:spPr>
          <a:xfrm>
            <a:off x="685800" y="1219200"/>
            <a:ext cx="7772400" cy="2438400"/>
          </a:xfrm>
        </p:spPr>
        <p:txBody>
          <a:bodyPr>
            <a:normAutofit/>
          </a:bodyPr>
          <a:lstStyle/>
          <a:p>
            <a:r>
              <a:rPr lang="en-US" dirty="0" smtClean="0"/>
              <a:t>Adaptations for absorption </a:t>
            </a:r>
          </a:p>
          <a:p>
            <a:pPr lvl="1"/>
            <a:r>
              <a:rPr lang="en-US" dirty="0" smtClean="0"/>
              <a:t>Very long</a:t>
            </a:r>
          </a:p>
          <a:p>
            <a:pPr lvl="1"/>
            <a:r>
              <a:rPr lang="en-US" dirty="0" smtClean="0"/>
              <a:t>Highly folded for higher surface area</a:t>
            </a:r>
          </a:p>
          <a:p>
            <a:pPr lvl="1"/>
            <a:r>
              <a:rPr lang="en-US" dirty="0" smtClean="0"/>
              <a:t>Folds contain finger-like </a:t>
            </a:r>
            <a:r>
              <a:rPr lang="en-US" dirty="0" err="1" smtClean="0"/>
              <a:t>villi</a:t>
            </a:r>
            <a:endParaRPr lang="en-US" dirty="0" smtClean="0"/>
          </a:p>
          <a:p>
            <a:pPr lvl="1"/>
            <a:r>
              <a:rPr lang="en-US" dirty="0" err="1" smtClean="0"/>
              <a:t>Villi</a:t>
            </a:r>
            <a:r>
              <a:rPr lang="en-US" dirty="0" smtClean="0"/>
              <a:t> contain </a:t>
            </a:r>
            <a:r>
              <a:rPr lang="en-US" dirty="0" err="1" smtClean="0"/>
              <a:t>microvilli</a:t>
            </a:r>
            <a:endParaRPr lang="en-US" dirty="0" smtClean="0"/>
          </a:p>
          <a:p>
            <a:pPr lvl="1"/>
            <a:endParaRPr lang="en-US" b="1" dirty="0" smtClean="0"/>
          </a:p>
        </p:txBody>
      </p:sp>
      <p:pic>
        <p:nvPicPr>
          <p:cNvPr id="22532" name="Picture 4"/>
          <p:cNvPicPr>
            <a:picLocks noChangeAspect="1" noChangeArrowheads="1"/>
          </p:cNvPicPr>
          <p:nvPr/>
        </p:nvPicPr>
        <p:blipFill>
          <a:blip r:embed="rId4" cstate="print"/>
          <a:srcRect b="4517"/>
          <a:stretch>
            <a:fillRect/>
          </a:stretch>
        </p:blipFill>
        <p:spPr bwMode="auto">
          <a:xfrm>
            <a:off x="3124200" y="3368746"/>
            <a:ext cx="6019799" cy="348925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7123">
                                            <p:txEl>
                                              <p:pRg st="0" end="0"/>
                                            </p:txEl>
                                          </p:spTgt>
                                        </p:tgtEl>
                                        <p:attrNameLst>
                                          <p:attrName>style.visibility</p:attrName>
                                        </p:attrNameLst>
                                      </p:cBhvr>
                                      <p:to>
                                        <p:strVal val="visible"/>
                                      </p:to>
                                    </p:set>
                                    <p:anim calcmode="lin" valueType="num">
                                      <p:cBhvr additive="base">
                                        <p:cTn id="7" dur="500" fill="hold"/>
                                        <p:tgtEl>
                                          <p:spTgt spid="5171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712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par>
                                <p:cTn id="9" presetID="2" presetClass="entr" presetSubtype="8" fill="hold" grpId="0" nodeType="withEffect">
                                  <p:stCondLst>
                                    <p:cond delay="0"/>
                                  </p:stCondLst>
                                  <p:childTnLst>
                                    <p:set>
                                      <p:cBhvr>
                                        <p:cTn id="10" dur="1" fill="hold">
                                          <p:stCondLst>
                                            <p:cond delay="0"/>
                                          </p:stCondLst>
                                        </p:cTn>
                                        <p:tgtEl>
                                          <p:spTgt spid="517123">
                                            <p:txEl>
                                              <p:pRg st="1" end="1"/>
                                            </p:txEl>
                                          </p:spTgt>
                                        </p:tgtEl>
                                        <p:attrNameLst>
                                          <p:attrName>style.visibility</p:attrName>
                                        </p:attrNameLst>
                                      </p:cBhvr>
                                      <p:to>
                                        <p:strVal val="visible"/>
                                      </p:to>
                                    </p:set>
                                    <p:anim calcmode="lin" valueType="num">
                                      <p:cBhvr additive="base">
                                        <p:cTn id="11" dur="500" fill="hold"/>
                                        <p:tgtEl>
                                          <p:spTgt spid="51712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1712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3" name="Whoosh"/>
                                        </p:tgtEl>
                                      </p:cMediaNode>
                                    </p:audio>
                                  </p:subTnLst>
                                </p:cTn>
                              </p:par>
                              <p:par>
                                <p:cTn id="13" presetID="2" presetClass="entr" presetSubtype="8" fill="hold" grpId="0" nodeType="withEffect">
                                  <p:stCondLst>
                                    <p:cond delay="0"/>
                                  </p:stCondLst>
                                  <p:childTnLst>
                                    <p:set>
                                      <p:cBhvr>
                                        <p:cTn id="14" dur="1" fill="hold">
                                          <p:stCondLst>
                                            <p:cond delay="0"/>
                                          </p:stCondLst>
                                        </p:cTn>
                                        <p:tgtEl>
                                          <p:spTgt spid="517123">
                                            <p:txEl>
                                              <p:pRg st="2" end="2"/>
                                            </p:txEl>
                                          </p:spTgt>
                                        </p:tgtEl>
                                        <p:attrNameLst>
                                          <p:attrName>style.visibility</p:attrName>
                                        </p:attrNameLst>
                                      </p:cBhvr>
                                      <p:to>
                                        <p:strVal val="visible"/>
                                      </p:to>
                                    </p:set>
                                    <p:anim calcmode="lin" valueType="num">
                                      <p:cBhvr additive="base">
                                        <p:cTn id="15" dur="500" fill="hold"/>
                                        <p:tgtEl>
                                          <p:spTgt spid="51712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51712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3"/>
                                            </p:cond>
                                          </p:stCondLst>
                                          <p:endCondLst>
                                            <p:cond evt="onStopAudio" delay="0">
                                              <p:tgtEl>
                                                <p:sldTgt/>
                                              </p:tgtEl>
                                            </p:cond>
                                          </p:endCondLst>
                                        </p:cTn>
                                        <p:tgtEl>
                                          <p:sndTgt r:embed="rId3" name="Whoosh"/>
                                        </p:tgtEl>
                                      </p:cMediaNode>
                                    </p:audio>
                                  </p:subTnLst>
                                </p:cTn>
                              </p:par>
                              <p:par>
                                <p:cTn id="17" presetID="2" presetClass="entr" presetSubtype="8" fill="hold" grpId="0" nodeType="withEffect">
                                  <p:stCondLst>
                                    <p:cond delay="0"/>
                                  </p:stCondLst>
                                  <p:childTnLst>
                                    <p:set>
                                      <p:cBhvr>
                                        <p:cTn id="18" dur="1" fill="hold">
                                          <p:stCondLst>
                                            <p:cond delay="0"/>
                                          </p:stCondLst>
                                        </p:cTn>
                                        <p:tgtEl>
                                          <p:spTgt spid="517123">
                                            <p:txEl>
                                              <p:pRg st="3" end="3"/>
                                            </p:txEl>
                                          </p:spTgt>
                                        </p:tgtEl>
                                        <p:attrNameLst>
                                          <p:attrName>style.visibility</p:attrName>
                                        </p:attrNameLst>
                                      </p:cBhvr>
                                      <p:to>
                                        <p:strVal val="visible"/>
                                      </p:to>
                                    </p:set>
                                    <p:anim calcmode="lin" valueType="num">
                                      <p:cBhvr additive="base">
                                        <p:cTn id="19" dur="500" fill="hold"/>
                                        <p:tgtEl>
                                          <p:spTgt spid="51712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1712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par>
                                <p:cTn id="21" presetID="2" presetClass="entr" presetSubtype="8" fill="hold" grpId="0" nodeType="withEffect">
                                  <p:stCondLst>
                                    <p:cond delay="0"/>
                                  </p:stCondLst>
                                  <p:childTnLst>
                                    <p:set>
                                      <p:cBhvr>
                                        <p:cTn id="22" dur="1" fill="hold">
                                          <p:stCondLst>
                                            <p:cond delay="0"/>
                                          </p:stCondLst>
                                        </p:cTn>
                                        <p:tgtEl>
                                          <p:spTgt spid="517123">
                                            <p:txEl>
                                              <p:pRg st="4" end="4"/>
                                            </p:txEl>
                                          </p:spTgt>
                                        </p:tgtEl>
                                        <p:attrNameLst>
                                          <p:attrName>style.visibility</p:attrName>
                                        </p:attrNameLst>
                                      </p:cBhvr>
                                      <p:to>
                                        <p:strVal val="visible"/>
                                      </p:to>
                                    </p:set>
                                    <p:anim calcmode="lin" valueType="num">
                                      <p:cBhvr additive="base">
                                        <p:cTn id="23" dur="500" fill="hold"/>
                                        <p:tgtEl>
                                          <p:spTgt spid="51712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17123">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7123"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Absorption by Small Intestines</a:t>
            </a:r>
            <a:endParaRPr lang="en-US" dirty="0"/>
          </a:p>
        </p:txBody>
      </p:sp>
      <p:sp>
        <p:nvSpPr>
          <p:cNvPr id="3" name="Content Placeholder 2"/>
          <p:cNvSpPr>
            <a:spLocks noGrp="1"/>
          </p:cNvSpPr>
          <p:nvPr>
            <p:ph sz="quarter" idx="1"/>
          </p:nvPr>
        </p:nvSpPr>
        <p:spPr/>
        <p:txBody>
          <a:bodyPr/>
          <a:lstStyle/>
          <a:p>
            <a:r>
              <a:rPr lang="en-US" sz="2400" b="1" dirty="0" smtClean="0"/>
              <a:t>Absorption</a:t>
            </a:r>
            <a:r>
              <a:rPr lang="en-US" sz="2400" dirty="0" smtClean="0"/>
              <a:t> through </a:t>
            </a:r>
            <a:r>
              <a:rPr lang="en-US" sz="2400" b="1" u="sng" dirty="0" err="1" smtClean="0">
                <a:solidFill>
                  <a:srgbClr val="CC0000"/>
                </a:solidFill>
              </a:rPr>
              <a:t>villi</a:t>
            </a:r>
            <a:r>
              <a:rPr lang="en-US" sz="2400" b="1" u="sng" dirty="0" smtClean="0">
                <a:solidFill>
                  <a:srgbClr val="CC0000"/>
                </a:solidFill>
              </a:rPr>
              <a:t> &amp; </a:t>
            </a:r>
            <a:r>
              <a:rPr lang="en-US" sz="2400" b="1" u="sng" dirty="0" err="1" smtClean="0">
                <a:solidFill>
                  <a:srgbClr val="CC0000"/>
                </a:solidFill>
              </a:rPr>
              <a:t>microvilli</a:t>
            </a:r>
            <a:r>
              <a:rPr lang="en-US" sz="2400" b="1" u="sng" dirty="0" smtClean="0">
                <a:solidFill>
                  <a:srgbClr val="CC0000"/>
                </a:solidFill>
              </a:rPr>
              <a:t> </a:t>
            </a:r>
            <a:endParaRPr lang="en-US" sz="2400" dirty="0" smtClean="0"/>
          </a:p>
          <a:p>
            <a:pPr lvl="1"/>
            <a:r>
              <a:rPr lang="en-US" b="1" dirty="0" smtClean="0"/>
              <a:t>Glucose and amino acids </a:t>
            </a:r>
            <a:r>
              <a:rPr lang="en-US" dirty="0" smtClean="0"/>
              <a:t>are absorbed by diffusion and active transport into capillaries and then travel via the </a:t>
            </a:r>
            <a:r>
              <a:rPr lang="en-US" b="1" dirty="0" smtClean="0"/>
              <a:t>hepatic portal vein to the liver. </a:t>
            </a:r>
          </a:p>
          <a:p>
            <a:pPr lvl="2"/>
            <a:r>
              <a:rPr lang="en-US" i="1" dirty="0" smtClean="0"/>
              <a:t>There are lots of mitochondria present in these cells</a:t>
            </a:r>
          </a:p>
          <a:p>
            <a:pPr lvl="1"/>
            <a:r>
              <a:rPr lang="en-US" b="1" dirty="0" smtClean="0"/>
              <a:t>Fatty acids and glycerol </a:t>
            </a:r>
            <a:r>
              <a:rPr lang="en-US" dirty="0" smtClean="0"/>
              <a:t>are passed into the lacteal, then through the then through the lymphatic system to the blood stream opening at the thoracic duct.</a:t>
            </a:r>
          </a:p>
          <a:p>
            <a:endParaRPr lang="en-US" dirty="0"/>
          </a:p>
        </p:txBody>
      </p:sp>
      <p:pic>
        <p:nvPicPr>
          <p:cNvPr id="107522" name="Picture 2" descr="http://faculty.une.edu/com/abell/histo/villusweb.jpg"/>
          <p:cNvPicPr>
            <a:picLocks noChangeAspect="1" noChangeArrowheads="1"/>
          </p:cNvPicPr>
          <p:nvPr/>
        </p:nvPicPr>
        <p:blipFill>
          <a:blip r:embed="rId2" cstate="print"/>
          <a:srcRect/>
          <a:stretch>
            <a:fillRect/>
          </a:stretch>
        </p:blipFill>
        <p:spPr bwMode="auto">
          <a:xfrm>
            <a:off x="5486400" y="4038600"/>
            <a:ext cx="3496236" cy="2286000"/>
          </a:xfrm>
          <a:prstGeom prst="rect">
            <a:avLst/>
          </a:prstGeom>
          <a:noFill/>
        </p:spPr>
      </p:pic>
      <p:pic>
        <p:nvPicPr>
          <p:cNvPr id="107524" name="Picture 4" descr="http://ars.sciencedirect.com/content/image/1-s2.0-S0278691500001368-gr5.jpg"/>
          <p:cNvPicPr>
            <a:picLocks noChangeAspect="1" noChangeArrowheads="1"/>
          </p:cNvPicPr>
          <p:nvPr/>
        </p:nvPicPr>
        <p:blipFill>
          <a:blip r:embed="rId3" cstate="print"/>
          <a:srcRect/>
          <a:stretch>
            <a:fillRect/>
          </a:stretch>
        </p:blipFill>
        <p:spPr bwMode="auto">
          <a:xfrm>
            <a:off x="1371600" y="4267200"/>
            <a:ext cx="3221558" cy="259080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r>
              <a:rPr lang="en-US" dirty="0" smtClean="0"/>
              <a:t>A longitudinal section through a </a:t>
            </a:r>
            <a:r>
              <a:rPr lang="en-US" dirty="0" err="1" smtClean="0"/>
              <a:t>villus</a:t>
            </a:r>
            <a:r>
              <a:rPr lang="en-US" dirty="0" smtClean="0"/>
              <a:t> - you can see the 'brush border' created by the </a:t>
            </a:r>
            <a:r>
              <a:rPr lang="en-US" dirty="0" err="1" smtClean="0"/>
              <a:t>microvilli</a:t>
            </a:r>
            <a:r>
              <a:rPr lang="en-US" dirty="0" smtClean="0"/>
              <a:t>, the arrow points to mucus in a goblet cell</a:t>
            </a:r>
            <a:endParaRPr lang="en-US" dirty="0"/>
          </a:p>
        </p:txBody>
      </p:sp>
      <p:pic>
        <p:nvPicPr>
          <p:cNvPr id="1026" name="Picture 2" descr="File:Gobletcel.jpg">
            <a:hlinkClick r:id="rId2"/>
          </p:cNvPr>
          <p:cNvPicPr>
            <a:picLocks noChangeAspect="1" noChangeArrowheads="1"/>
          </p:cNvPicPr>
          <p:nvPr/>
        </p:nvPicPr>
        <p:blipFill>
          <a:blip r:embed="rId3" cstate="print"/>
          <a:srcRect/>
          <a:stretch>
            <a:fillRect/>
          </a:stretch>
        </p:blipFill>
        <p:spPr bwMode="auto">
          <a:xfrm>
            <a:off x="2362200" y="2514600"/>
            <a:ext cx="4448175" cy="2943225"/>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026" descr="41-13-HumanDigestiveSys-NL"/>
          <p:cNvPicPr>
            <a:picLocks noChangeAspect="1" noChangeArrowheads="1"/>
          </p:cNvPicPr>
          <p:nvPr/>
        </p:nvPicPr>
        <p:blipFill>
          <a:blip r:embed="rId4" cstate="print"/>
          <a:srcRect b="3600"/>
          <a:stretch>
            <a:fillRect/>
          </a:stretch>
        </p:blipFill>
        <p:spPr bwMode="auto">
          <a:xfrm>
            <a:off x="304800" y="481013"/>
            <a:ext cx="8521700" cy="6376987"/>
          </a:xfrm>
          <a:prstGeom prst="rect">
            <a:avLst/>
          </a:prstGeom>
          <a:noFill/>
          <a:ln w="9525">
            <a:noFill/>
            <a:miter lim="800000"/>
            <a:headEnd/>
            <a:tailEnd/>
          </a:ln>
        </p:spPr>
      </p:pic>
      <p:sp>
        <p:nvSpPr>
          <p:cNvPr id="23555" name="Line 1027"/>
          <p:cNvSpPr>
            <a:spLocks noChangeShapeType="1"/>
          </p:cNvSpPr>
          <p:nvPr/>
        </p:nvSpPr>
        <p:spPr bwMode="auto">
          <a:xfrm flipH="1" flipV="1">
            <a:off x="2362200" y="1447800"/>
            <a:ext cx="1447800" cy="533400"/>
          </a:xfrm>
          <a:prstGeom prst="line">
            <a:avLst/>
          </a:prstGeom>
          <a:noFill/>
          <a:ln w="57150">
            <a:solidFill>
              <a:schemeClr val="hlink"/>
            </a:solidFill>
            <a:round/>
            <a:headEnd/>
            <a:tailEnd/>
          </a:ln>
        </p:spPr>
        <p:txBody>
          <a:bodyPr wrap="none" anchor="ctr"/>
          <a:lstStyle/>
          <a:p>
            <a:endParaRPr lang="en-US"/>
          </a:p>
        </p:txBody>
      </p:sp>
      <p:sp>
        <p:nvSpPr>
          <p:cNvPr id="23556" name="Line 1028"/>
          <p:cNvSpPr>
            <a:spLocks noChangeShapeType="1"/>
          </p:cNvSpPr>
          <p:nvPr/>
        </p:nvSpPr>
        <p:spPr bwMode="auto">
          <a:xfrm flipH="1">
            <a:off x="4953000" y="1793875"/>
            <a:ext cx="1887538" cy="2625725"/>
          </a:xfrm>
          <a:prstGeom prst="line">
            <a:avLst/>
          </a:prstGeom>
          <a:noFill/>
          <a:ln w="57150">
            <a:solidFill>
              <a:schemeClr val="hlink"/>
            </a:solidFill>
            <a:round/>
            <a:headEnd/>
            <a:tailEnd/>
          </a:ln>
        </p:spPr>
        <p:txBody>
          <a:bodyPr wrap="none" anchor="ctr"/>
          <a:lstStyle/>
          <a:p>
            <a:endParaRPr lang="en-US"/>
          </a:p>
        </p:txBody>
      </p:sp>
      <p:grpSp>
        <p:nvGrpSpPr>
          <p:cNvPr id="2" name="Group 1029"/>
          <p:cNvGrpSpPr>
            <a:grpSpLocks/>
          </p:cNvGrpSpPr>
          <p:nvPr/>
        </p:nvGrpSpPr>
        <p:grpSpPr bwMode="auto">
          <a:xfrm>
            <a:off x="4503738" y="3108325"/>
            <a:ext cx="4476750" cy="2606675"/>
            <a:chOff x="2837" y="1958"/>
            <a:chExt cx="2820" cy="1642"/>
          </a:xfrm>
        </p:grpSpPr>
        <p:sp>
          <p:nvSpPr>
            <p:cNvPr id="23564" name="Line 1030"/>
            <p:cNvSpPr>
              <a:spLocks noChangeShapeType="1"/>
            </p:cNvSpPr>
            <p:nvPr/>
          </p:nvSpPr>
          <p:spPr bwMode="auto">
            <a:xfrm flipH="1">
              <a:off x="2837" y="3120"/>
              <a:ext cx="1003" cy="480"/>
            </a:xfrm>
            <a:prstGeom prst="line">
              <a:avLst/>
            </a:prstGeom>
            <a:noFill/>
            <a:ln w="57150">
              <a:solidFill>
                <a:schemeClr val="hlink"/>
              </a:solidFill>
              <a:round/>
              <a:headEnd/>
              <a:tailEnd/>
            </a:ln>
          </p:spPr>
          <p:txBody>
            <a:bodyPr wrap="none" anchor="ctr"/>
            <a:lstStyle/>
            <a:p>
              <a:endParaRPr lang="en-US"/>
            </a:p>
          </p:txBody>
        </p:sp>
        <p:sp>
          <p:nvSpPr>
            <p:cNvPr id="23565" name="Text Box 1031"/>
            <p:cNvSpPr txBox="1">
              <a:spLocks noChangeArrowheads="1"/>
            </p:cNvSpPr>
            <p:nvPr/>
          </p:nvSpPr>
          <p:spPr bwMode="auto">
            <a:xfrm>
              <a:off x="3838" y="1958"/>
              <a:ext cx="1819" cy="1359"/>
            </a:xfrm>
            <a:prstGeom prst="rect">
              <a:avLst/>
            </a:prstGeom>
            <a:solidFill>
              <a:schemeClr val="bg2"/>
            </a:solidFill>
            <a:ln w="38100">
              <a:solidFill>
                <a:srgbClr val="CC0000"/>
              </a:solidFill>
              <a:miter lim="800000"/>
              <a:headEnd/>
              <a:tailEnd/>
            </a:ln>
          </p:spPr>
          <p:txBody>
            <a:bodyPr tIns="91440">
              <a:spAutoFit/>
            </a:bodyPr>
            <a:lstStyle/>
            <a:p>
              <a:pPr>
                <a:lnSpc>
                  <a:spcPct val="50000"/>
                </a:lnSpc>
                <a:spcBef>
                  <a:spcPct val="50000"/>
                </a:spcBef>
                <a:tabLst>
                  <a:tab pos="225425" algn="l"/>
                </a:tabLst>
              </a:pPr>
              <a:r>
                <a:rPr lang="en-US" sz="2000" b="1" u="sng">
                  <a:solidFill>
                    <a:srgbClr val="CC0000"/>
                  </a:solidFill>
                </a:rPr>
                <a:t>small intestines</a:t>
              </a:r>
              <a:endParaRPr lang="en-US" sz="2000" b="1" u="sng">
                <a:solidFill>
                  <a:schemeClr val="tx2"/>
                </a:solidFill>
              </a:endParaRP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breakdown all foods</a:t>
              </a:r>
            </a:p>
            <a:p>
              <a:pPr>
                <a:lnSpc>
                  <a:spcPct val="50000"/>
                </a:lnSpc>
                <a:spcBef>
                  <a:spcPct val="50000"/>
                </a:spcBef>
                <a:tabLst>
                  <a:tab pos="225425" algn="l"/>
                </a:tabLst>
              </a:pPr>
              <a:r>
                <a:rPr lang="en-US" sz="2000" b="1">
                  <a:solidFill>
                    <a:srgbClr val="0F116A"/>
                  </a:solidFill>
                </a:rPr>
                <a:t>	- proteins</a:t>
              </a:r>
            </a:p>
            <a:p>
              <a:pPr>
                <a:lnSpc>
                  <a:spcPct val="50000"/>
                </a:lnSpc>
                <a:spcBef>
                  <a:spcPct val="50000"/>
                </a:spcBef>
                <a:tabLst>
                  <a:tab pos="225425" algn="l"/>
                </a:tabLst>
              </a:pPr>
              <a:r>
                <a:rPr lang="en-US" sz="2000" b="1">
                  <a:solidFill>
                    <a:srgbClr val="0F116A"/>
                  </a:solidFill>
                </a:rPr>
                <a:t>	- starch</a:t>
              </a:r>
            </a:p>
            <a:p>
              <a:pPr>
                <a:lnSpc>
                  <a:spcPct val="50000"/>
                </a:lnSpc>
                <a:spcBef>
                  <a:spcPct val="50000"/>
                </a:spcBef>
                <a:tabLst>
                  <a:tab pos="225425" algn="l"/>
                </a:tabLst>
              </a:pPr>
              <a:r>
                <a:rPr lang="en-US" sz="2000" b="1">
                  <a:solidFill>
                    <a:srgbClr val="0F116A"/>
                  </a:solidFill>
                </a:rPr>
                <a:t>	- fats</a:t>
              </a:r>
            </a:p>
            <a:p>
              <a:pPr>
                <a:lnSpc>
                  <a:spcPct val="50000"/>
                </a:lnSpc>
                <a:spcBef>
                  <a:spcPct val="50000"/>
                </a:spcBef>
                <a:tabLst>
                  <a:tab pos="225425" algn="l"/>
                </a:tabLst>
              </a:pPr>
              <a:r>
                <a:rPr lang="en-US" sz="2000" b="1">
                  <a:solidFill>
                    <a:srgbClr val="0F116A"/>
                  </a:solidFill>
                </a:rPr>
                <a:t>	- nucleic acids</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absorb nutrients</a:t>
              </a:r>
            </a:p>
          </p:txBody>
        </p:sp>
      </p:grpSp>
      <p:sp>
        <p:nvSpPr>
          <p:cNvPr id="23558" name="Text Box 1032"/>
          <p:cNvSpPr txBox="1">
            <a:spLocks noChangeArrowheads="1"/>
          </p:cNvSpPr>
          <p:nvPr/>
        </p:nvSpPr>
        <p:spPr bwMode="auto">
          <a:xfrm>
            <a:off x="6553200" y="400050"/>
            <a:ext cx="2468563" cy="1509713"/>
          </a:xfrm>
          <a:prstGeom prst="rect">
            <a:avLst/>
          </a:prstGeom>
          <a:solidFill>
            <a:schemeClr val="bg2"/>
          </a:solidFill>
          <a:ln w="38100">
            <a:noFill/>
            <a:miter lim="800000"/>
            <a:headEnd/>
            <a:tailEnd/>
          </a:ln>
        </p:spPr>
        <p:txBody>
          <a:bodyPr tIns="91440">
            <a:spAutoFit/>
          </a:bodyPr>
          <a:lstStyle/>
          <a:p>
            <a:pPr>
              <a:lnSpc>
                <a:spcPct val="50000"/>
              </a:lnSpc>
              <a:spcBef>
                <a:spcPct val="50000"/>
              </a:spcBef>
              <a:tabLst>
                <a:tab pos="225425" algn="l"/>
              </a:tabLst>
            </a:pPr>
            <a:r>
              <a:rPr lang="en-US" sz="2000" b="1" u="sng">
                <a:solidFill>
                  <a:srgbClr val="CC0000"/>
                </a:solidFill>
              </a:rPr>
              <a:t>stomach</a:t>
            </a:r>
            <a:endParaRPr lang="en-US" sz="2000" b="1" u="sng">
              <a:solidFill>
                <a:srgbClr val="0F116A"/>
              </a:solidFill>
            </a:endParaRP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kills germs </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break up food</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digest proteins</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store food</a:t>
            </a:r>
          </a:p>
        </p:txBody>
      </p:sp>
      <p:sp>
        <p:nvSpPr>
          <p:cNvPr id="23559" name="Line 1034"/>
          <p:cNvSpPr>
            <a:spLocks noChangeShapeType="1"/>
          </p:cNvSpPr>
          <p:nvPr/>
        </p:nvSpPr>
        <p:spPr bwMode="auto">
          <a:xfrm flipH="1" flipV="1">
            <a:off x="2847975" y="4238625"/>
            <a:ext cx="1503363" cy="714375"/>
          </a:xfrm>
          <a:prstGeom prst="line">
            <a:avLst/>
          </a:prstGeom>
          <a:noFill/>
          <a:ln w="57150">
            <a:solidFill>
              <a:schemeClr val="hlink"/>
            </a:solidFill>
            <a:round/>
            <a:headEnd/>
            <a:tailEnd/>
          </a:ln>
        </p:spPr>
        <p:txBody>
          <a:bodyPr wrap="none" anchor="ctr"/>
          <a:lstStyle/>
          <a:p>
            <a:endParaRPr lang="en-US"/>
          </a:p>
        </p:txBody>
      </p:sp>
      <p:sp>
        <p:nvSpPr>
          <p:cNvPr id="23560" name="Text Box 1035"/>
          <p:cNvSpPr txBox="1">
            <a:spLocks noChangeArrowheads="1"/>
          </p:cNvSpPr>
          <p:nvPr/>
        </p:nvSpPr>
        <p:spPr bwMode="auto">
          <a:xfrm>
            <a:off x="0" y="3749675"/>
            <a:ext cx="3349625" cy="900113"/>
          </a:xfrm>
          <a:prstGeom prst="rect">
            <a:avLst/>
          </a:prstGeom>
          <a:solidFill>
            <a:schemeClr val="bg2"/>
          </a:solidFill>
          <a:ln w="38100">
            <a:noFill/>
            <a:miter lim="800000"/>
            <a:headEnd/>
            <a:tailEnd/>
          </a:ln>
        </p:spPr>
        <p:txBody>
          <a:bodyPr tIns="91440">
            <a:spAutoFit/>
          </a:bodyPr>
          <a:lstStyle/>
          <a:p>
            <a:pPr marL="111125" indent="-111125">
              <a:lnSpc>
                <a:spcPct val="50000"/>
              </a:lnSpc>
              <a:spcBef>
                <a:spcPct val="50000"/>
              </a:spcBef>
            </a:pPr>
            <a:r>
              <a:rPr lang="en-US" sz="2000" b="1" u="sng">
                <a:solidFill>
                  <a:srgbClr val="CC0000"/>
                </a:solidFill>
              </a:rPr>
              <a:t>pancreas</a:t>
            </a:r>
            <a:endParaRPr lang="en-US" sz="2000" b="1" u="sng">
              <a:solidFill>
                <a:srgbClr val="0F116A"/>
              </a:solidFill>
            </a:endParaRPr>
          </a:p>
          <a:p>
            <a:pPr marL="111125" indent="-111125">
              <a:lnSpc>
                <a:spcPct val="50000"/>
              </a:lnSpc>
              <a:spcBef>
                <a:spcPct val="50000"/>
              </a:spcBef>
            </a:pPr>
            <a:r>
              <a:rPr lang="en-US" sz="2000" b="1">
                <a:solidFill>
                  <a:srgbClr val="0F116A"/>
                </a:solidFill>
                <a:sym typeface="Wingdings" pitchFamily="84" charset="2"/>
              </a:rPr>
              <a:t></a:t>
            </a:r>
            <a:r>
              <a:rPr lang="en-US" sz="2000" b="1">
                <a:solidFill>
                  <a:srgbClr val="0F116A"/>
                </a:solidFill>
              </a:rPr>
              <a:t>produces enzymes to </a:t>
            </a:r>
          </a:p>
          <a:p>
            <a:pPr marL="111125" indent="-111125">
              <a:lnSpc>
                <a:spcPct val="50000"/>
              </a:lnSpc>
              <a:spcBef>
                <a:spcPct val="50000"/>
              </a:spcBef>
            </a:pPr>
            <a:r>
              <a:rPr lang="en-US" sz="2000" b="1">
                <a:solidFill>
                  <a:srgbClr val="0F116A"/>
                </a:solidFill>
              </a:rPr>
              <a:t>	digest proteins &amp; starch</a:t>
            </a:r>
          </a:p>
        </p:txBody>
      </p:sp>
      <p:sp>
        <p:nvSpPr>
          <p:cNvPr id="23561" name="Line 1036"/>
          <p:cNvSpPr>
            <a:spLocks noChangeShapeType="1"/>
          </p:cNvSpPr>
          <p:nvPr/>
        </p:nvSpPr>
        <p:spPr bwMode="auto">
          <a:xfrm flipH="1" flipV="1">
            <a:off x="2879725" y="2736850"/>
            <a:ext cx="1090613" cy="1377950"/>
          </a:xfrm>
          <a:prstGeom prst="line">
            <a:avLst/>
          </a:prstGeom>
          <a:noFill/>
          <a:ln w="57150">
            <a:solidFill>
              <a:schemeClr val="hlink"/>
            </a:solidFill>
            <a:round/>
            <a:headEnd/>
            <a:tailEnd/>
          </a:ln>
        </p:spPr>
        <p:txBody>
          <a:bodyPr wrap="none" anchor="ctr"/>
          <a:lstStyle/>
          <a:p>
            <a:endParaRPr lang="en-US"/>
          </a:p>
        </p:txBody>
      </p:sp>
      <p:sp>
        <p:nvSpPr>
          <p:cNvPr id="23562" name="Text Box 1037"/>
          <p:cNvSpPr txBox="1">
            <a:spLocks noChangeArrowheads="1"/>
          </p:cNvSpPr>
          <p:nvPr/>
        </p:nvSpPr>
        <p:spPr bwMode="auto">
          <a:xfrm>
            <a:off x="42863" y="2127250"/>
            <a:ext cx="3119437" cy="1204913"/>
          </a:xfrm>
          <a:prstGeom prst="rect">
            <a:avLst/>
          </a:prstGeom>
          <a:solidFill>
            <a:schemeClr val="bg2"/>
          </a:solidFill>
          <a:ln w="38100">
            <a:noFill/>
            <a:miter lim="800000"/>
            <a:headEnd/>
            <a:tailEnd/>
          </a:ln>
        </p:spPr>
        <p:txBody>
          <a:bodyPr tIns="91440" rIns="0">
            <a:spAutoFit/>
          </a:bodyPr>
          <a:lstStyle/>
          <a:p>
            <a:pPr>
              <a:lnSpc>
                <a:spcPct val="50000"/>
              </a:lnSpc>
              <a:spcBef>
                <a:spcPct val="50000"/>
              </a:spcBef>
              <a:tabLst>
                <a:tab pos="225425" algn="l"/>
              </a:tabLst>
            </a:pPr>
            <a:r>
              <a:rPr lang="en-US" sz="2000" b="1" u="sng">
                <a:solidFill>
                  <a:srgbClr val="CC0000"/>
                </a:solidFill>
              </a:rPr>
              <a:t>liver</a:t>
            </a:r>
            <a:endParaRPr lang="en-US" sz="2000" b="1" u="sng">
              <a:solidFill>
                <a:srgbClr val="0F116A"/>
              </a:solidFill>
            </a:endParaRP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produces bile</a:t>
            </a:r>
          </a:p>
          <a:p>
            <a:pPr>
              <a:lnSpc>
                <a:spcPct val="50000"/>
              </a:lnSpc>
              <a:spcBef>
                <a:spcPct val="50000"/>
              </a:spcBef>
              <a:tabLst>
                <a:tab pos="225425" algn="l"/>
              </a:tabLst>
            </a:pPr>
            <a:r>
              <a:rPr lang="en-US" sz="2000" b="1">
                <a:solidFill>
                  <a:srgbClr val="0F116A"/>
                </a:solidFill>
              </a:rPr>
              <a:t>	- stored in gall bladder</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break up fats</a:t>
            </a:r>
          </a:p>
        </p:txBody>
      </p:sp>
      <p:sp>
        <p:nvSpPr>
          <p:cNvPr id="23563" name="Text Box 1039"/>
          <p:cNvSpPr txBox="1">
            <a:spLocks noChangeArrowheads="1"/>
          </p:cNvSpPr>
          <p:nvPr/>
        </p:nvSpPr>
        <p:spPr bwMode="auto">
          <a:xfrm>
            <a:off x="585788" y="412750"/>
            <a:ext cx="2352675" cy="1509713"/>
          </a:xfrm>
          <a:prstGeom prst="rect">
            <a:avLst/>
          </a:prstGeom>
          <a:solidFill>
            <a:schemeClr val="bg2"/>
          </a:solidFill>
          <a:ln w="38100">
            <a:noFill/>
            <a:miter lim="800000"/>
            <a:headEnd/>
            <a:tailEnd/>
          </a:ln>
        </p:spPr>
        <p:txBody>
          <a:bodyPr tIns="91440">
            <a:spAutoFit/>
          </a:bodyPr>
          <a:lstStyle/>
          <a:p>
            <a:pPr>
              <a:lnSpc>
                <a:spcPct val="50000"/>
              </a:lnSpc>
              <a:spcBef>
                <a:spcPct val="50000"/>
              </a:spcBef>
              <a:tabLst>
                <a:tab pos="225425" algn="l"/>
              </a:tabLst>
            </a:pPr>
            <a:r>
              <a:rPr lang="en-US" sz="2000" b="1" u="sng">
                <a:solidFill>
                  <a:srgbClr val="CC0000"/>
                </a:solidFill>
              </a:rPr>
              <a:t>mouth</a:t>
            </a:r>
            <a:endParaRPr lang="en-US" sz="2000" b="1" u="sng">
              <a:solidFill>
                <a:srgbClr val="0F116A"/>
              </a:solidFill>
            </a:endParaRP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break up food</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moisten food</a:t>
            </a:r>
            <a:r>
              <a:rPr lang="en-US" sz="2000" b="1">
                <a:solidFill>
                  <a:srgbClr val="0F116A"/>
                </a:solidFill>
                <a:sym typeface="Wingdings" pitchFamily="84" charset="2"/>
              </a:rPr>
              <a:t> </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digest starch</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kill germs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Laser"/>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42" name="Picture 6" descr="http://www.biologyjunction.com/images/clip0089.gif"/>
          <p:cNvPicPr>
            <a:picLocks noChangeAspect="1" noChangeArrowheads="1"/>
          </p:cNvPicPr>
          <p:nvPr/>
        </p:nvPicPr>
        <p:blipFill>
          <a:blip r:embed="rId2" cstate="print"/>
          <a:srcRect b="16785"/>
          <a:stretch>
            <a:fillRect/>
          </a:stretch>
        </p:blipFill>
        <p:spPr bwMode="auto">
          <a:xfrm>
            <a:off x="6477000" y="4038600"/>
            <a:ext cx="1638300" cy="1115438"/>
          </a:xfrm>
          <a:prstGeom prst="rect">
            <a:avLst/>
          </a:prstGeom>
          <a:noFill/>
        </p:spPr>
      </p:pic>
      <p:sp>
        <p:nvSpPr>
          <p:cNvPr id="2" name="Title 1"/>
          <p:cNvSpPr>
            <a:spLocks noGrp="1"/>
          </p:cNvSpPr>
          <p:nvPr>
            <p:ph type="title"/>
          </p:nvPr>
        </p:nvSpPr>
        <p:spPr/>
        <p:txBody>
          <a:bodyPr/>
          <a:lstStyle/>
          <a:p>
            <a:r>
              <a:rPr lang="en-US" dirty="0" smtClean="0"/>
              <a:t>Types of Nutrition</a:t>
            </a:r>
            <a:endParaRPr lang="en-US" dirty="0"/>
          </a:p>
        </p:txBody>
      </p:sp>
      <p:sp>
        <p:nvSpPr>
          <p:cNvPr id="3" name="Content Placeholder 2"/>
          <p:cNvSpPr>
            <a:spLocks noGrp="1"/>
          </p:cNvSpPr>
          <p:nvPr>
            <p:ph sz="quarter" idx="1"/>
          </p:nvPr>
        </p:nvSpPr>
        <p:spPr>
          <a:xfrm>
            <a:off x="152400" y="1219200"/>
            <a:ext cx="7010400" cy="4937760"/>
          </a:xfrm>
        </p:spPr>
        <p:txBody>
          <a:bodyPr/>
          <a:lstStyle/>
          <a:p>
            <a:r>
              <a:rPr lang="en-US" b="1" dirty="0" err="1" smtClean="0"/>
              <a:t>Autotrophs</a:t>
            </a:r>
            <a:r>
              <a:rPr lang="en-US" dirty="0" smtClean="0"/>
              <a:t> - use simple inorganic materials to manufacture complex organic compounds (also called </a:t>
            </a:r>
            <a:r>
              <a:rPr lang="en-US" i="1" dirty="0" smtClean="0"/>
              <a:t>producers</a:t>
            </a:r>
            <a:r>
              <a:rPr lang="en-US" dirty="0" smtClean="0"/>
              <a:t>)</a:t>
            </a:r>
          </a:p>
          <a:p>
            <a:pPr lvl="1"/>
            <a:r>
              <a:rPr lang="en-US" dirty="0" smtClean="0"/>
              <a:t>Ex: </a:t>
            </a:r>
            <a:r>
              <a:rPr lang="en-US" b="1" dirty="0" smtClean="0"/>
              <a:t>photosynthesis</a:t>
            </a:r>
            <a:r>
              <a:rPr lang="en-US" dirty="0" smtClean="0"/>
              <a:t> - plants use carbon dioxide, water and light energy to make sugars</a:t>
            </a:r>
          </a:p>
          <a:p>
            <a:pPr lvl="1"/>
            <a:r>
              <a:rPr lang="en-US" dirty="0" smtClean="0"/>
              <a:t>Ex:  </a:t>
            </a:r>
            <a:r>
              <a:rPr lang="en-US" b="1" dirty="0" smtClean="0"/>
              <a:t>chemosynthesis</a:t>
            </a:r>
            <a:r>
              <a:rPr lang="en-US" dirty="0" smtClean="0"/>
              <a:t> - bacteria around deep sea vents-use carbon dioxide and </a:t>
            </a:r>
            <a:r>
              <a:rPr lang="en-US" dirty="0" err="1" smtClean="0"/>
              <a:t>sulphur</a:t>
            </a:r>
            <a:r>
              <a:rPr lang="en-US" dirty="0" smtClean="0"/>
              <a:t> compounds (as energy) to create organic compounds</a:t>
            </a:r>
          </a:p>
          <a:p>
            <a:pPr lvl="1">
              <a:buNone/>
            </a:pPr>
            <a:endParaRPr lang="en-US" dirty="0" smtClean="0"/>
          </a:p>
          <a:p>
            <a:r>
              <a:rPr lang="en-US" b="1" dirty="0" err="1" smtClean="0"/>
              <a:t>Heterotrophs</a:t>
            </a:r>
            <a:r>
              <a:rPr lang="en-US" dirty="0" smtClean="0"/>
              <a:t> - consume complex organic food material (also called </a:t>
            </a:r>
            <a:r>
              <a:rPr lang="en-US" i="1" dirty="0" smtClean="0"/>
              <a:t>consumers</a:t>
            </a:r>
            <a:r>
              <a:rPr lang="en-US" dirty="0" smtClean="0"/>
              <a:t>)</a:t>
            </a:r>
            <a:endParaRPr lang="en-US" dirty="0"/>
          </a:p>
        </p:txBody>
      </p:sp>
      <p:pic>
        <p:nvPicPr>
          <p:cNvPr id="91138" name="Picture 2" descr="http://upload.wikimedia.org/wikipedia/commons/thumb/6/6f/Blacksmoker_in_Atlantic_Ocean.jpg/220px-Blacksmoker_in_Atlantic_Ocean.jpg">
            <a:hlinkClick r:id="rId3"/>
          </p:cNvPr>
          <p:cNvPicPr>
            <a:picLocks noChangeAspect="1" noChangeArrowheads="1"/>
          </p:cNvPicPr>
          <p:nvPr/>
        </p:nvPicPr>
        <p:blipFill>
          <a:blip r:embed="rId4" cstate="print"/>
          <a:srcRect/>
          <a:stretch>
            <a:fillRect/>
          </a:stretch>
        </p:blipFill>
        <p:spPr bwMode="auto">
          <a:xfrm>
            <a:off x="7617648" y="2209800"/>
            <a:ext cx="1526352" cy="2247901"/>
          </a:xfrm>
          <a:prstGeom prst="rect">
            <a:avLst/>
          </a:prstGeom>
          <a:noFill/>
        </p:spPr>
      </p:pic>
      <p:pic>
        <p:nvPicPr>
          <p:cNvPr id="91144" name="Picture 8" descr="http://www.canadiangeographic.ca/atlas/Images/Glossary/Autotroph.jpg"/>
          <p:cNvPicPr>
            <a:picLocks noChangeAspect="1" noChangeArrowheads="1"/>
          </p:cNvPicPr>
          <p:nvPr/>
        </p:nvPicPr>
        <p:blipFill>
          <a:blip r:embed="rId5" cstate="print"/>
          <a:srcRect/>
          <a:stretch>
            <a:fillRect/>
          </a:stretch>
        </p:blipFill>
        <p:spPr bwMode="auto">
          <a:xfrm>
            <a:off x="7181850" y="990600"/>
            <a:ext cx="1962150" cy="1311838"/>
          </a:xfrm>
          <a:prstGeom prst="rect">
            <a:avLst/>
          </a:prstGeom>
          <a:noFill/>
        </p:spPr>
      </p:pic>
      <p:pic>
        <p:nvPicPr>
          <p:cNvPr id="91146" name="Picture 10" descr="http://faculty.scf.edu/rizkf/OCE1001/OCEnotes/shark2.jpg"/>
          <p:cNvPicPr>
            <a:picLocks noChangeAspect="1" noChangeArrowheads="1"/>
          </p:cNvPicPr>
          <p:nvPr/>
        </p:nvPicPr>
        <p:blipFill>
          <a:blip r:embed="rId6" cstate="print"/>
          <a:srcRect/>
          <a:stretch>
            <a:fillRect/>
          </a:stretch>
        </p:blipFill>
        <p:spPr bwMode="auto">
          <a:xfrm>
            <a:off x="6934200" y="5200650"/>
            <a:ext cx="2209800" cy="1657350"/>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28600" y="0"/>
            <a:ext cx="7239000" cy="1143000"/>
          </a:xfrm>
        </p:spPr>
        <p:txBody>
          <a:bodyPr/>
          <a:lstStyle/>
          <a:p>
            <a:pPr eaLnBrk="1" hangingPunct="1"/>
            <a:r>
              <a:rPr lang="en-US" dirty="0" smtClean="0"/>
              <a:t>Large intestine</a:t>
            </a:r>
          </a:p>
        </p:txBody>
      </p:sp>
      <p:sp>
        <p:nvSpPr>
          <p:cNvPr id="521220" name="Rectangle 4" descr="Rectangle: Click to edit Master text styles&#10;Second level&#10;Third level&#10;Fourth level&#10;Fifth level"/>
          <p:cNvSpPr>
            <a:spLocks noGrp="1" noChangeArrowheads="1"/>
          </p:cNvSpPr>
          <p:nvPr>
            <p:ph type="body" idx="1"/>
          </p:nvPr>
        </p:nvSpPr>
        <p:spPr>
          <a:xfrm>
            <a:off x="685800" y="1371600"/>
            <a:ext cx="7467600" cy="4953000"/>
          </a:xfrm>
          <a:noFill/>
        </p:spPr>
        <p:txBody>
          <a:bodyPr>
            <a:normAutofit fontScale="92500" lnSpcReduction="20000"/>
          </a:bodyPr>
          <a:lstStyle/>
          <a:p>
            <a:pPr eaLnBrk="1" hangingPunct="1"/>
            <a:r>
              <a:rPr lang="en-US" dirty="0" smtClean="0"/>
              <a:t>4 parts:</a:t>
            </a:r>
          </a:p>
          <a:p>
            <a:pPr lvl="1"/>
            <a:r>
              <a:rPr lang="en-US" dirty="0" err="1" smtClean="0"/>
              <a:t>Caecum</a:t>
            </a:r>
            <a:endParaRPr lang="en-US" dirty="0" smtClean="0"/>
          </a:p>
          <a:p>
            <a:pPr lvl="1"/>
            <a:r>
              <a:rPr lang="en-US" dirty="0" smtClean="0"/>
              <a:t>Appendix</a:t>
            </a:r>
          </a:p>
          <a:p>
            <a:pPr lvl="1"/>
            <a:r>
              <a:rPr lang="en-US" dirty="0" smtClean="0"/>
              <a:t>Colon</a:t>
            </a:r>
          </a:p>
          <a:p>
            <a:pPr lvl="1"/>
            <a:r>
              <a:rPr lang="en-US" dirty="0" smtClean="0"/>
              <a:t>Rectum</a:t>
            </a:r>
          </a:p>
          <a:p>
            <a:pPr lvl="1">
              <a:buNone/>
            </a:pPr>
            <a:endParaRPr lang="en-US" dirty="0" smtClean="0"/>
          </a:p>
          <a:p>
            <a:pPr lvl="1">
              <a:buNone/>
            </a:pPr>
            <a:r>
              <a:rPr lang="en-US" b="1" dirty="0" smtClean="0"/>
              <a:t>Function</a:t>
            </a:r>
          </a:p>
          <a:p>
            <a:pPr lvl="1" eaLnBrk="1" hangingPunct="1"/>
            <a:r>
              <a:rPr lang="en-US" u="sng" dirty="0" smtClean="0"/>
              <a:t>re-absorb water and mineral salts in colon</a:t>
            </a:r>
            <a:endParaRPr lang="en-US" dirty="0" smtClean="0"/>
          </a:p>
          <a:p>
            <a:pPr lvl="2" eaLnBrk="1" hangingPunct="1"/>
            <a:r>
              <a:rPr lang="en-US" dirty="0" smtClean="0"/>
              <a:t>use ~9 liters of water every day in digestive juices	</a:t>
            </a:r>
          </a:p>
          <a:p>
            <a:pPr lvl="2" eaLnBrk="1" hangingPunct="1"/>
            <a:r>
              <a:rPr lang="en-US" dirty="0" smtClean="0"/>
              <a:t>&gt; 90% of water reabsorbed</a:t>
            </a:r>
          </a:p>
          <a:p>
            <a:pPr lvl="3" eaLnBrk="1" hangingPunct="1"/>
            <a:r>
              <a:rPr lang="en-US" sz="2200" dirty="0" smtClean="0"/>
              <a:t>not enough water absorbed </a:t>
            </a:r>
            <a:br>
              <a:rPr lang="en-US" sz="2200" dirty="0" smtClean="0"/>
            </a:br>
            <a:r>
              <a:rPr lang="en-US" sz="2200" dirty="0" smtClean="0"/>
              <a:t>back to body </a:t>
            </a:r>
          </a:p>
          <a:p>
            <a:pPr lvl="4" eaLnBrk="1" hangingPunct="1"/>
            <a:r>
              <a:rPr lang="en-US" sz="2200" b="1" u="sng" dirty="0" smtClean="0">
                <a:solidFill>
                  <a:srgbClr val="CC0000"/>
                </a:solidFill>
              </a:rPr>
              <a:t>diarrhea</a:t>
            </a:r>
            <a:r>
              <a:rPr lang="en-US" sz="2200" b="1" dirty="0" smtClean="0"/>
              <a:t> </a:t>
            </a:r>
          </a:p>
          <a:p>
            <a:pPr lvl="3" eaLnBrk="1" hangingPunct="1"/>
            <a:r>
              <a:rPr lang="en-US" sz="2200" dirty="0" smtClean="0"/>
              <a:t>too much water absorbed back to body</a:t>
            </a:r>
          </a:p>
          <a:p>
            <a:pPr lvl="4" eaLnBrk="1" hangingPunct="1"/>
            <a:r>
              <a:rPr lang="en-US" sz="2200" b="1" u="sng" dirty="0" smtClean="0">
                <a:solidFill>
                  <a:srgbClr val="CC0000"/>
                </a:solidFill>
              </a:rPr>
              <a:t>constipation</a:t>
            </a:r>
            <a:endParaRPr lang="en-US" sz="2200" b="1" dirty="0" smtClean="0"/>
          </a:p>
          <a:p>
            <a:pPr lvl="4" eaLnBrk="1" hangingPunct="1"/>
            <a:endParaRPr lang="en-US" sz="2200" dirty="0" smtClean="0"/>
          </a:p>
        </p:txBody>
      </p:sp>
      <p:pic>
        <p:nvPicPr>
          <p:cNvPr id="49156" name="Picture 4" descr="http://www.bharatdefencekavach.com/bharatdefence_cms/newsimages/image/22%20Dec2011/largeintestine.jpg"/>
          <p:cNvPicPr>
            <a:picLocks noChangeAspect="1" noChangeArrowheads="1"/>
          </p:cNvPicPr>
          <p:nvPr/>
        </p:nvPicPr>
        <p:blipFill>
          <a:blip r:embed="rId4" cstate="print"/>
          <a:srcRect/>
          <a:stretch>
            <a:fillRect/>
          </a:stretch>
        </p:blipFill>
        <p:spPr bwMode="auto">
          <a:xfrm>
            <a:off x="4466244" y="304800"/>
            <a:ext cx="4153882" cy="32766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21220">
                                            <p:txEl>
                                              <p:pRg st="7" end="7"/>
                                            </p:txEl>
                                          </p:spTgt>
                                        </p:tgtEl>
                                        <p:attrNameLst>
                                          <p:attrName>style.visibility</p:attrName>
                                        </p:attrNameLst>
                                      </p:cBhvr>
                                      <p:to>
                                        <p:strVal val="visible"/>
                                      </p:to>
                                    </p:set>
                                    <p:anim calcmode="lin" valueType="num">
                                      <p:cBhvr additive="base">
                                        <p:cTn id="7" dur="500" fill="hold"/>
                                        <p:tgtEl>
                                          <p:spTgt spid="521220">
                                            <p:txEl>
                                              <p:pRg st="7" end="7"/>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21220">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21220">
                                            <p:txEl>
                                              <p:pRg st="8" end="8"/>
                                            </p:txEl>
                                          </p:spTgt>
                                        </p:tgtEl>
                                        <p:attrNameLst>
                                          <p:attrName>style.visibility</p:attrName>
                                        </p:attrNameLst>
                                      </p:cBhvr>
                                      <p:to>
                                        <p:strVal val="visible"/>
                                      </p:to>
                                    </p:set>
                                    <p:anim calcmode="lin" valueType="num">
                                      <p:cBhvr additive="base">
                                        <p:cTn id="12" dur="500" fill="hold"/>
                                        <p:tgtEl>
                                          <p:spTgt spid="521220">
                                            <p:txEl>
                                              <p:pRg st="8" end="8"/>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21220">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3" name="Whoosh"/>
                                        </p:tgtEl>
                                      </p:cMediaNode>
                                    </p:audio>
                                  </p:sub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521220">
                                            <p:txEl>
                                              <p:pRg st="9" end="9"/>
                                            </p:txEl>
                                          </p:spTgt>
                                        </p:tgtEl>
                                        <p:attrNameLst>
                                          <p:attrName>style.visibility</p:attrName>
                                        </p:attrNameLst>
                                      </p:cBhvr>
                                      <p:to>
                                        <p:strVal val="visible"/>
                                      </p:to>
                                    </p:set>
                                    <p:anim calcmode="lin" valueType="num">
                                      <p:cBhvr additive="base">
                                        <p:cTn id="18" dur="500" fill="hold"/>
                                        <p:tgtEl>
                                          <p:spTgt spid="521220">
                                            <p:txEl>
                                              <p:pRg st="9" end="9"/>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521220">
                                            <p:txEl>
                                              <p:pRg st="9" end="9"/>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6"/>
                                            </p:cond>
                                          </p:stCondLst>
                                          <p:endCondLst>
                                            <p:cond evt="onStopAudio" delay="0">
                                              <p:tgtEl>
                                                <p:sldTgt/>
                                              </p:tgtEl>
                                            </p:cond>
                                          </p:endCondLst>
                                        </p:cTn>
                                        <p:tgtEl>
                                          <p:sndTgt r:embed="rId3" name="Whoosh"/>
                                        </p:tgtEl>
                                      </p:cMediaNode>
                                    </p:audio>
                                  </p:sub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521220">
                                            <p:txEl>
                                              <p:pRg st="10" end="10"/>
                                            </p:txEl>
                                          </p:spTgt>
                                        </p:tgtEl>
                                        <p:attrNameLst>
                                          <p:attrName>style.visibility</p:attrName>
                                        </p:attrNameLst>
                                      </p:cBhvr>
                                      <p:to>
                                        <p:strVal val="visible"/>
                                      </p:to>
                                    </p:set>
                                    <p:anim calcmode="lin" valueType="num">
                                      <p:cBhvr additive="base">
                                        <p:cTn id="24" dur="500" fill="hold"/>
                                        <p:tgtEl>
                                          <p:spTgt spid="521220">
                                            <p:txEl>
                                              <p:pRg st="10" end="1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521220">
                                            <p:txEl>
                                              <p:pRg st="10" end="1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2"/>
                                            </p:cond>
                                          </p:stCondLst>
                                          <p:endCondLst>
                                            <p:cond evt="onStopAudio" delay="0">
                                              <p:tgtEl>
                                                <p:sldTgt/>
                                              </p:tgtEl>
                                            </p:cond>
                                          </p:endCondLst>
                                        </p:cTn>
                                        <p:tgtEl>
                                          <p:sndTgt r:embed="rId3" name="Whoosh"/>
                                        </p:tgtEl>
                                      </p:cMediaNode>
                                    </p:audio>
                                  </p:sub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521220">
                                            <p:txEl>
                                              <p:pRg st="11" end="11"/>
                                            </p:txEl>
                                          </p:spTgt>
                                        </p:tgtEl>
                                        <p:attrNameLst>
                                          <p:attrName>style.visibility</p:attrName>
                                        </p:attrNameLst>
                                      </p:cBhvr>
                                      <p:to>
                                        <p:strVal val="visible"/>
                                      </p:to>
                                    </p:set>
                                    <p:anim calcmode="lin" valueType="num">
                                      <p:cBhvr additive="base">
                                        <p:cTn id="30" dur="500" fill="hold"/>
                                        <p:tgtEl>
                                          <p:spTgt spid="521220">
                                            <p:txEl>
                                              <p:pRg st="11" end="11"/>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521220">
                                            <p:txEl>
                                              <p:pRg st="11" end="1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8"/>
                                            </p:cond>
                                          </p:stCondLst>
                                          <p:endCondLst>
                                            <p:cond evt="onStopAudio" delay="0">
                                              <p:tgtEl>
                                                <p:sldTgt/>
                                              </p:tgtEl>
                                            </p:cond>
                                          </p:endCondLst>
                                        </p:cTn>
                                        <p:tgtEl>
                                          <p:sndTgt r:embed="rId3" name="Whoosh"/>
                                        </p:tgtEl>
                                      </p:cMediaNode>
                                    </p:audio>
                                  </p:sub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521220">
                                            <p:txEl>
                                              <p:pRg st="12" end="12"/>
                                            </p:txEl>
                                          </p:spTgt>
                                        </p:tgtEl>
                                        <p:attrNameLst>
                                          <p:attrName>style.visibility</p:attrName>
                                        </p:attrNameLst>
                                      </p:cBhvr>
                                      <p:to>
                                        <p:strVal val="visible"/>
                                      </p:to>
                                    </p:set>
                                    <p:anim calcmode="lin" valueType="num">
                                      <p:cBhvr additive="base">
                                        <p:cTn id="36" dur="500" fill="hold"/>
                                        <p:tgtEl>
                                          <p:spTgt spid="521220">
                                            <p:txEl>
                                              <p:pRg st="12" end="12"/>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521220">
                                            <p:txEl>
                                              <p:pRg st="12" end="1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4"/>
                                            </p:cond>
                                          </p:stCondLst>
                                          <p:endCondLst>
                                            <p:cond evt="onStopAudio" delay="0">
                                              <p:tgtEl>
                                                <p:sldTgt/>
                                              </p:tgtEl>
                                            </p:cond>
                                          </p:endCondLst>
                                        </p:cTn>
                                        <p:tgtEl>
                                          <p:sndTgt r:embed="rId3" name="Whoosh"/>
                                        </p:tgtEl>
                                      </p:cMediaNode>
                                    </p:audio>
                                  </p:sub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521220">
                                            <p:txEl>
                                              <p:pRg st="13" end="13"/>
                                            </p:txEl>
                                          </p:spTgt>
                                        </p:tgtEl>
                                        <p:attrNameLst>
                                          <p:attrName>style.visibility</p:attrName>
                                        </p:attrNameLst>
                                      </p:cBhvr>
                                      <p:to>
                                        <p:strVal val="visible"/>
                                      </p:to>
                                    </p:set>
                                    <p:anim calcmode="lin" valueType="num">
                                      <p:cBhvr additive="base">
                                        <p:cTn id="42" dur="500" fill="hold"/>
                                        <p:tgtEl>
                                          <p:spTgt spid="521220">
                                            <p:txEl>
                                              <p:pRg st="13" end="13"/>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521220">
                                            <p:txEl>
                                              <p:pRg st="13" end="1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0"/>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1220"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85800" y="381000"/>
            <a:ext cx="7772400" cy="533400"/>
          </a:xfrm>
        </p:spPr>
        <p:txBody>
          <a:bodyPr>
            <a:normAutofit fontScale="90000"/>
          </a:bodyPr>
          <a:lstStyle/>
          <a:p>
            <a:pPr eaLnBrk="1" hangingPunct="1"/>
            <a:r>
              <a:rPr lang="en-US" dirty="0" smtClean="0">
                <a:cs typeface="Calibri" pitchFamily="34" charset="0"/>
              </a:rPr>
              <a:t>Flora of the large intestine</a:t>
            </a:r>
          </a:p>
        </p:txBody>
      </p:sp>
      <p:sp>
        <p:nvSpPr>
          <p:cNvPr id="435203" name="Rectangle 3" descr="Rectangle: Click to edit Master text styles&#10;Second level&#10;Third level&#10;Fourth level&#10;Fifth level"/>
          <p:cNvSpPr>
            <a:spLocks noGrp="1" noChangeArrowheads="1"/>
          </p:cNvSpPr>
          <p:nvPr>
            <p:ph type="body" idx="1"/>
          </p:nvPr>
        </p:nvSpPr>
        <p:spPr>
          <a:xfrm>
            <a:off x="838200" y="1219200"/>
            <a:ext cx="7315200" cy="5410200"/>
          </a:xfrm>
        </p:spPr>
        <p:txBody>
          <a:bodyPr/>
          <a:lstStyle/>
          <a:p>
            <a:pPr eaLnBrk="1" hangingPunct="1">
              <a:buClrTx/>
            </a:pPr>
            <a:r>
              <a:rPr lang="en-US" sz="2800" dirty="0" smtClean="0"/>
              <a:t>Living in the large intestine is a rich</a:t>
            </a:r>
            <a:br>
              <a:rPr lang="en-US" sz="2800" dirty="0" smtClean="0"/>
            </a:br>
            <a:r>
              <a:rPr lang="en-US" sz="2800" dirty="0" smtClean="0"/>
              <a:t>flora of harmless, helpful bacteria</a:t>
            </a:r>
          </a:p>
          <a:p>
            <a:pPr lvl="1" eaLnBrk="1" hangingPunct="1"/>
            <a:r>
              <a:rPr lang="en-US" sz="2800" i="1" u="sng" dirty="0" smtClean="0">
                <a:solidFill>
                  <a:srgbClr val="CC0000"/>
                </a:solidFill>
              </a:rPr>
              <a:t>Escherichia</a:t>
            </a:r>
            <a:r>
              <a:rPr lang="en-US" sz="2800" u="sng" dirty="0" smtClean="0">
                <a:solidFill>
                  <a:srgbClr val="CC0000"/>
                </a:solidFill>
              </a:rPr>
              <a:t> </a:t>
            </a:r>
            <a:r>
              <a:rPr lang="en-US" sz="2800" i="1" u="sng" dirty="0" smtClean="0">
                <a:solidFill>
                  <a:srgbClr val="CC0000"/>
                </a:solidFill>
              </a:rPr>
              <a:t>coli (E. coli)</a:t>
            </a:r>
            <a:endParaRPr lang="en-US" sz="2800" dirty="0" smtClean="0"/>
          </a:p>
          <a:p>
            <a:pPr lvl="1" eaLnBrk="1" hangingPunct="1"/>
            <a:r>
              <a:rPr lang="en-US" sz="2800" u="sng" dirty="0" smtClean="0"/>
              <a:t>bacteria produce vitamins</a:t>
            </a:r>
            <a:r>
              <a:rPr lang="en-US" sz="2800" dirty="0" smtClean="0"/>
              <a:t> </a:t>
            </a:r>
          </a:p>
          <a:p>
            <a:pPr lvl="2" eaLnBrk="1" hangingPunct="1"/>
            <a:r>
              <a:rPr lang="en-US" sz="2800" b="1" dirty="0" smtClean="0"/>
              <a:t>vitamin K</a:t>
            </a:r>
            <a:r>
              <a:rPr lang="en-US" sz="2800" dirty="0" smtClean="0"/>
              <a:t>, </a:t>
            </a:r>
            <a:r>
              <a:rPr lang="en-US" sz="2800" b="1" dirty="0" smtClean="0"/>
              <a:t>folic acid </a:t>
            </a:r>
            <a:r>
              <a:rPr lang="en-US" sz="2800" dirty="0" smtClean="0"/>
              <a:t>&amp; other B vitamins</a:t>
            </a:r>
          </a:p>
          <a:p>
            <a:pPr lvl="1" eaLnBrk="1" hangingPunct="1"/>
            <a:r>
              <a:rPr lang="en-US" sz="2800" u="sng" dirty="0" smtClean="0"/>
              <a:t>generate gases</a:t>
            </a:r>
            <a:endParaRPr lang="en-US" sz="2800" dirty="0" smtClean="0"/>
          </a:p>
          <a:p>
            <a:pPr lvl="2" eaLnBrk="1" hangingPunct="1"/>
            <a:r>
              <a:rPr lang="en-US" sz="2800" dirty="0" smtClean="0"/>
              <a:t>by-product of bacterial </a:t>
            </a:r>
            <a:br>
              <a:rPr lang="en-US" sz="2800" dirty="0" smtClean="0"/>
            </a:br>
            <a:r>
              <a:rPr lang="en-US" sz="2800" dirty="0" smtClean="0"/>
              <a:t>metabolism </a:t>
            </a:r>
          </a:p>
          <a:p>
            <a:pPr lvl="2" eaLnBrk="1" hangingPunct="1"/>
            <a:r>
              <a:rPr lang="en-US" sz="2800" dirty="0" smtClean="0"/>
              <a:t>methane, hydrogen sulfide</a:t>
            </a:r>
          </a:p>
        </p:txBody>
      </p:sp>
      <p:pic>
        <p:nvPicPr>
          <p:cNvPr id="25604" name="Picture 4"/>
          <p:cNvPicPr>
            <a:picLocks noChangeAspect="1" noChangeArrowheads="1"/>
          </p:cNvPicPr>
          <p:nvPr/>
        </p:nvPicPr>
        <p:blipFill>
          <a:blip r:embed="rId4" cstate="print"/>
          <a:srcRect/>
          <a:stretch>
            <a:fillRect/>
          </a:stretch>
        </p:blipFill>
        <p:spPr bwMode="auto">
          <a:xfrm>
            <a:off x="6578600" y="4991100"/>
            <a:ext cx="2489200" cy="18669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35203">
                                            <p:txEl>
                                              <p:pRg st="0" end="0"/>
                                            </p:txEl>
                                          </p:spTgt>
                                        </p:tgtEl>
                                        <p:attrNameLst>
                                          <p:attrName>style.visibility</p:attrName>
                                        </p:attrNameLst>
                                      </p:cBhvr>
                                      <p:to>
                                        <p:strVal val="visible"/>
                                      </p:to>
                                    </p:set>
                                    <p:anim calcmode="lin" valueType="num">
                                      <p:cBhvr additive="base">
                                        <p:cTn id="7" dur="500" fill="hold"/>
                                        <p:tgtEl>
                                          <p:spTgt spid="4352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3520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5203">
                                            <p:txEl>
                                              <p:pRg st="1" end="1"/>
                                            </p:txEl>
                                          </p:spTgt>
                                        </p:tgtEl>
                                        <p:attrNameLst>
                                          <p:attrName>style.visibility</p:attrName>
                                        </p:attrNameLst>
                                      </p:cBhvr>
                                      <p:to>
                                        <p:strVal val="visible"/>
                                      </p:to>
                                    </p:set>
                                    <p:anim calcmode="lin" valueType="num">
                                      <p:cBhvr additive="base">
                                        <p:cTn id="13" dur="500" fill="hold"/>
                                        <p:tgtEl>
                                          <p:spTgt spid="4352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3520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35203">
                                            <p:txEl>
                                              <p:pRg st="2" end="2"/>
                                            </p:txEl>
                                          </p:spTgt>
                                        </p:tgtEl>
                                        <p:attrNameLst>
                                          <p:attrName>style.visibility</p:attrName>
                                        </p:attrNameLst>
                                      </p:cBhvr>
                                      <p:to>
                                        <p:strVal val="visible"/>
                                      </p:to>
                                    </p:set>
                                    <p:anim calcmode="lin" valueType="num">
                                      <p:cBhvr additive="base">
                                        <p:cTn id="19" dur="500" fill="hold"/>
                                        <p:tgtEl>
                                          <p:spTgt spid="43520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3520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35203">
                                            <p:txEl>
                                              <p:pRg st="3" end="3"/>
                                            </p:txEl>
                                          </p:spTgt>
                                        </p:tgtEl>
                                        <p:attrNameLst>
                                          <p:attrName>style.visibility</p:attrName>
                                        </p:attrNameLst>
                                      </p:cBhvr>
                                      <p:to>
                                        <p:strVal val="visible"/>
                                      </p:to>
                                    </p:set>
                                    <p:anim calcmode="lin" valueType="num">
                                      <p:cBhvr additive="base">
                                        <p:cTn id="25" dur="500" fill="hold"/>
                                        <p:tgtEl>
                                          <p:spTgt spid="43520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3520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35203">
                                            <p:txEl>
                                              <p:pRg st="4" end="4"/>
                                            </p:txEl>
                                          </p:spTgt>
                                        </p:tgtEl>
                                        <p:attrNameLst>
                                          <p:attrName>style.visibility</p:attrName>
                                        </p:attrNameLst>
                                      </p:cBhvr>
                                      <p:to>
                                        <p:strVal val="visible"/>
                                      </p:to>
                                    </p:set>
                                    <p:anim calcmode="lin" valueType="num">
                                      <p:cBhvr additive="base">
                                        <p:cTn id="31" dur="500" fill="hold"/>
                                        <p:tgtEl>
                                          <p:spTgt spid="43520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35203">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35203">
                                            <p:txEl>
                                              <p:pRg st="5" end="5"/>
                                            </p:txEl>
                                          </p:spTgt>
                                        </p:tgtEl>
                                        <p:attrNameLst>
                                          <p:attrName>style.visibility</p:attrName>
                                        </p:attrNameLst>
                                      </p:cBhvr>
                                      <p:to>
                                        <p:strVal val="visible"/>
                                      </p:to>
                                    </p:set>
                                    <p:anim calcmode="lin" valueType="num">
                                      <p:cBhvr additive="base">
                                        <p:cTn id="37" dur="500" fill="hold"/>
                                        <p:tgtEl>
                                          <p:spTgt spid="43520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35203">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35203">
                                            <p:txEl>
                                              <p:pRg st="6" end="6"/>
                                            </p:txEl>
                                          </p:spTgt>
                                        </p:tgtEl>
                                        <p:attrNameLst>
                                          <p:attrName>style.visibility</p:attrName>
                                        </p:attrNameLst>
                                      </p:cBhvr>
                                      <p:to>
                                        <p:strVal val="visible"/>
                                      </p:to>
                                    </p:set>
                                    <p:anim calcmode="lin" valueType="num">
                                      <p:cBhvr additive="base">
                                        <p:cTn id="43" dur="500" fill="hold"/>
                                        <p:tgtEl>
                                          <p:spTgt spid="43520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35203">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5203"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dirty="0" smtClean="0"/>
              <a:t>Rectum </a:t>
            </a:r>
          </a:p>
        </p:txBody>
      </p:sp>
      <p:sp>
        <p:nvSpPr>
          <p:cNvPr id="529412" name="Rectangle 4" descr="Rectangle: Click to edit Master text styles&#10;Second level&#10;Third level&#10;Fourth level&#10;Fifth level"/>
          <p:cNvSpPr>
            <a:spLocks noGrp="1" noChangeArrowheads="1"/>
          </p:cNvSpPr>
          <p:nvPr>
            <p:ph type="body" idx="1"/>
          </p:nvPr>
        </p:nvSpPr>
        <p:spPr>
          <a:xfrm>
            <a:off x="457200" y="1295400"/>
            <a:ext cx="7391400" cy="4343400"/>
          </a:xfrm>
        </p:spPr>
        <p:txBody>
          <a:bodyPr>
            <a:normAutofit/>
          </a:bodyPr>
          <a:lstStyle/>
          <a:p>
            <a:pPr eaLnBrk="1" hangingPunct="1"/>
            <a:r>
              <a:rPr lang="en-US" dirty="0" smtClean="0"/>
              <a:t>Last section of large intestine</a:t>
            </a:r>
          </a:p>
          <a:p>
            <a:pPr lvl="1" eaLnBrk="1" hangingPunct="1"/>
            <a:r>
              <a:rPr lang="en-US" sz="2400" b="1" dirty="0" smtClean="0"/>
              <a:t>eliminate </a:t>
            </a:r>
            <a:r>
              <a:rPr lang="en-US" sz="2400" b="1" dirty="0" err="1" smtClean="0"/>
              <a:t>faeces</a:t>
            </a:r>
            <a:endParaRPr lang="en-US" sz="2400" b="1" dirty="0" smtClean="0"/>
          </a:p>
          <a:p>
            <a:pPr lvl="2" eaLnBrk="1" hangingPunct="1"/>
            <a:r>
              <a:rPr lang="en-US" sz="2600" dirty="0" smtClean="0"/>
              <a:t>undigested materials</a:t>
            </a:r>
            <a:endParaRPr lang="en-US" dirty="0" smtClean="0"/>
          </a:p>
          <a:p>
            <a:pPr lvl="4" eaLnBrk="1" hangingPunct="1"/>
            <a:r>
              <a:rPr lang="en-US" sz="2400" dirty="0" smtClean="0"/>
              <a:t>mainly cellulose from plants</a:t>
            </a:r>
            <a:r>
              <a:rPr lang="en-US" dirty="0" smtClean="0"/>
              <a:t> (</a:t>
            </a:r>
            <a:r>
              <a:rPr lang="en-US" sz="2400" u="sng" dirty="0" smtClean="0"/>
              <a:t>roughage</a:t>
            </a:r>
            <a:r>
              <a:rPr lang="en-US" sz="2400" dirty="0" smtClean="0"/>
              <a:t> or </a:t>
            </a:r>
            <a:r>
              <a:rPr lang="en-US" sz="2400" u="sng" dirty="0" smtClean="0"/>
              <a:t>fiber)</a:t>
            </a:r>
          </a:p>
          <a:p>
            <a:pPr lvl="2" eaLnBrk="1" hangingPunct="1"/>
            <a:r>
              <a:rPr lang="en-US" sz="2800" dirty="0" smtClean="0"/>
              <a:t>Salts</a:t>
            </a:r>
          </a:p>
          <a:p>
            <a:pPr lvl="2"/>
            <a:r>
              <a:rPr lang="en-US" sz="2400" dirty="0" smtClean="0"/>
              <a:t>extracellular waste</a:t>
            </a:r>
          </a:p>
          <a:p>
            <a:pPr lvl="2"/>
            <a:r>
              <a:rPr lang="en-US" sz="2800" dirty="0" smtClean="0"/>
              <a:t>cells</a:t>
            </a:r>
            <a:r>
              <a:rPr lang="en-US" sz="2800" u="sng" dirty="0" smtClean="0"/>
              <a:t> </a:t>
            </a:r>
            <a:r>
              <a:rPr lang="en-US" sz="2800" dirty="0" smtClean="0"/>
              <a:t>that have sloughed off </a:t>
            </a:r>
          </a:p>
          <a:p>
            <a:pPr lvl="2" eaLnBrk="1" hangingPunct="1"/>
            <a:r>
              <a:rPr lang="en-US" sz="2800" dirty="0" smtClean="0"/>
              <a:t>masses of bacteria</a:t>
            </a:r>
          </a:p>
        </p:txBody>
      </p:sp>
      <p:sp>
        <p:nvSpPr>
          <p:cNvPr id="7" name="Rectangle 6"/>
          <p:cNvSpPr/>
          <p:nvPr/>
        </p:nvSpPr>
        <p:spPr>
          <a:xfrm>
            <a:off x="4572000" y="3124200"/>
            <a:ext cx="4572000" cy="646331"/>
          </a:xfrm>
          <a:prstGeom prst="rect">
            <a:avLst/>
          </a:prstGeom>
        </p:spPr>
        <p:txBody>
          <a:bodyPr>
            <a:spAutoFit/>
          </a:bodyPr>
          <a:lstStyle/>
          <a:p>
            <a:r>
              <a:rPr lang="en-US" i="1" dirty="0"/>
              <a:t>Cellulose </a:t>
            </a:r>
            <a:r>
              <a:rPr lang="en-US" i="1" dirty="0" err="1"/>
              <a:t>fibre</a:t>
            </a:r>
            <a:r>
              <a:rPr lang="en-US" i="1" dirty="0"/>
              <a:t> is required to provide bulk and stimulate peristalsis.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29412">
                                            <p:txEl>
                                              <p:pRg st="1" end="1"/>
                                            </p:txEl>
                                          </p:spTgt>
                                        </p:tgtEl>
                                        <p:attrNameLst>
                                          <p:attrName>style.visibility</p:attrName>
                                        </p:attrNameLst>
                                      </p:cBhvr>
                                      <p:to>
                                        <p:strVal val="visible"/>
                                      </p:to>
                                    </p:set>
                                    <p:anim calcmode="lin" valueType="num">
                                      <p:cBhvr additive="base">
                                        <p:cTn id="7" dur="500" fill="hold"/>
                                        <p:tgtEl>
                                          <p:spTgt spid="529412">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29412">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29412">
                                            <p:txEl>
                                              <p:pRg st="2" end="2"/>
                                            </p:txEl>
                                          </p:spTgt>
                                        </p:tgtEl>
                                        <p:attrNameLst>
                                          <p:attrName>style.visibility</p:attrName>
                                        </p:attrNameLst>
                                      </p:cBhvr>
                                      <p:to>
                                        <p:strVal val="visible"/>
                                      </p:to>
                                    </p:set>
                                    <p:anim calcmode="lin" valueType="num">
                                      <p:cBhvr additive="base">
                                        <p:cTn id="13" dur="500" fill="hold"/>
                                        <p:tgtEl>
                                          <p:spTgt spid="52941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29412">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29412">
                                            <p:txEl>
                                              <p:pRg st="3" end="3"/>
                                            </p:txEl>
                                          </p:spTgt>
                                        </p:tgtEl>
                                        <p:attrNameLst>
                                          <p:attrName>style.visibility</p:attrName>
                                        </p:attrNameLst>
                                      </p:cBhvr>
                                      <p:to>
                                        <p:strVal val="visible"/>
                                      </p:to>
                                    </p:set>
                                    <p:anim calcmode="lin" valueType="num">
                                      <p:cBhvr additive="base">
                                        <p:cTn id="19" dur="500" fill="hold"/>
                                        <p:tgtEl>
                                          <p:spTgt spid="529412">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29412">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29412">
                                            <p:txEl>
                                              <p:pRg st="4" end="4"/>
                                            </p:txEl>
                                          </p:spTgt>
                                        </p:tgtEl>
                                        <p:attrNameLst>
                                          <p:attrName>style.visibility</p:attrName>
                                        </p:attrNameLst>
                                      </p:cBhvr>
                                      <p:to>
                                        <p:strVal val="visible"/>
                                      </p:to>
                                    </p:set>
                                    <p:anim calcmode="lin" valueType="num">
                                      <p:cBhvr additive="base">
                                        <p:cTn id="25" dur="500" fill="hold"/>
                                        <p:tgtEl>
                                          <p:spTgt spid="529412">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29412">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par>
                                <p:cTn id="27" presetID="2" presetClass="entr" presetSubtype="8" fill="hold" grpId="0" nodeType="withEffect">
                                  <p:stCondLst>
                                    <p:cond delay="0"/>
                                  </p:stCondLst>
                                  <p:childTnLst>
                                    <p:set>
                                      <p:cBhvr>
                                        <p:cTn id="28" dur="1" fill="hold">
                                          <p:stCondLst>
                                            <p:cond delay="0"/>
                                          </p:stCondLst>
                                        </p:cTn>
                                        <p:tgtEl>
                                          <p:spTgt spid="529412">
                                            <p:txEl>
                                              <p:pRg st="5" end="5"/>
                                            </p:txEl>
                                          </p:spTgt>
                                        </p:tgtEl>
                                        <p:attrNameLst>
                                          <p:attrName>style.visibility</p:attrName>
                                        </p:attrNameLst>
                                      </p:cBhvr>
                                      <p:to>
                                        <p:strVal val="visible"/>
                                      </p:to>
                                    </p:set>
                                    <p:anim calcmode="lin" valueType="num">
                                      <p:cBhvr additive="base">
                                        <p:cTn id="29" dur="500" fill="hold"/>
                                        <p:tgtEl>
                                          <p:spTgt spid="529412">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29412">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3" name="Whoosh"/>
                                        </p:tgtEl>
                                      </p:cMediaNode>
                                    </p:audio>
                                  </p:subTnLst>
                                </p:cTn>
                              </p:par>
                              <p:par>
                                <p:cTn id="31" presetID="2" presetClass="entr" presetSubtype="8" fill="hold" grpId="0" nodeType="withEffect">
                                  <p:stCondLst>
                                    <p:cond delay="0"/>
                                  </p:stCondLst>
                                  <p:childTnLst>
                                    <p:set>
                                      <p:cBhvr>
                                        <p:cTn id="32" dur="1" fill="hold">
                                          <p:stCondLst>
                                            <p:cond delay="0"/>
                                          </p:stCondLst>
                                        </p:cTn>
                                        <p:tgtEl>
                                          <p:spTgt spid="529412">
                                            <p:txEl>
                                              <p:pRg st="6" end="6"/>
                                            </p:txEl>
                                          </p:spTgt>
                                        </p:tgtEl>
                                        <p:attrNameLst>
                                          <p:attrName>style.visibility</p:attrName>
                                        </p:attrNameLst>
                                      </p:cBhvr>
                                      <p:to>
                                        <p:strVal val="visible"/>
                                      </p:to>
                                    </p:set>
                                    <p:anim calcmode="lin" valueType="num">
                                      <p:cBhvr additive="base">
                                        <p:cTn id="33" dur="500" fill="hold"/>
                                        <p:tgtEl>
                                          <p:spTgt spid="529412">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529412">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1"/>
                                            </p:cond>
                                          </p:stCondLst>
                                          <p:endCondLst>
                                            <p:cond evt="onStopAudio" delay="0">
                                              <p:tgtEl>
                                                <p:sldTgt/>
                                              </p:tgtEl>
                                            </p:cond>
                                          </p:endCondLst>
                                        </p:cTn>
                                        <p:tgtEl>
                                          <p:sndTgt r:embed="rId3" name="Whoosh"/>
                                        </p:tgtEl>
                                      </p:cMediaNode>
                                    </p:audio>
                                  </p:sub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529412">
                                            <p:txEl>
                                              <p:pRg st="7" end="7"/>
                                            </p:txEl>
                                          </p:spTgt>
                                        </p:tgtEl>
                                        <p:attrNameLst>
                                          <p:attrName>style.visibility</p:attrName>
                                        </p:attrNameLst>
                                      </p:cBhvr>
                                      <p:to>
                                        <p:strVal val="visible"/>
                                      </p:to>
                                    </p:set>
                                    <p:anim calcmode="lin" valueType="num">
                                      <p:cBhvr additive="base">
                                        <p:cTn id="39" dur="500" fill="hold"/>
                                        <p:tgtEl>
                                          <p:spTgt spid="529412">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529412">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7"/>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9412"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41-13-HumanDigestiveSys-NL"/>
          <p:cNvPicPr>
            <a:picLocks noChangeAspect="1" noChangeArrowheads="1"/>
          </p:cNvPicPr>
          <p:nvPr/>
        </p:nvPicPr>
        <p:blipFill>
          <a:blip r:embed="rId4" cstate="print"/>
          <a:srcRect b="3600"/>
          <a:stretch>
            <a:fillRect/>
          </a:stretch>
        </p:blipFill>
        <p:spPr bwMode="auto">
          <a:xfrm>
            <a:off x="304800" y="481013"/>
            <a:ext cx="8521700" cy="6376987"/>
          </a:xfrm>
          <a:prstGeom prst="rect">
            <a:avLst/>
          </a:prstGeom>
          <a:noFill/>
          <a:ln w="9525">
            <a:noFill/>
            <a:miter lim="800000"/>
            <a:headEnd/>
            <a:tailEnd/>
          </a:ln>
        </p:spPr>
      </p:pic>
      <p:sp>
        <p:nvSpPr>
          <p:cNvPr id="27651" name="Line 3"/>
          <p:cNvSpPr>
            <a:spLocks noChangeShapeType="1"/>
          </p:cNvSpPr>
          <p:nvPr/>
        </p:nvSpPr>
        <p:spPr bwMode="auto">
          <a:xfrm flipH="1" flipV="1">
            <a:off x="2362200" y="1447800"/>
            <a:ext cx="1447800" cy="533400"/>
          </a:xfrm>
          <a:prstGeom prst="line">
            <a:avLst/>
          </a:prstGeom>
          <a:noFill/>
          <a:ln w="57150">
            <a:solidFill>
              <a:schemeClr val="hlink"/>
            </a:solidFill>
            <a:round/>
            <a:headEnd/>
            <a:tailEnd/>
          </a:ln>
        </p:spPr>
        <p:txBody>
          <a:bodyPr wrap="none" anchor="ctr"/>
          <a:lstStyle/>
          <a:p>
            <a:endParaRPr lang="en-US"/>
          </a:p>
        </p:txBody>
      </p:sp>
      <p:sp>
        <p:nvSpPr>
          <p:cNvPr id="27652" name="Line 4"/>
          <p:cNvSpPr>
            <a:spLocks noChangeShapeType="1"/>
          </p:cNvSpPr>
          <p:nvPr/>
        </p:nvSpPr>
        <p:spPr bwMode="auto">
          <a:xfrm flipH="1">
            <a:off x="4953000" y="1981200"/>
            <a:ext cx="1752600" cy="2438400"/>
          </a:xfrm>
          <a:prstGeom prst="line">
            <a:avLst/>
          </a:prstGeom>
          <a:noFill/>
          <a:ln w="57150">
            <a:solidFill>
              <a:schemeClr val="hlink"/>
            </a:solidFill>
            <a:round/>
            <a:headEnd/>
            <a:tailEnd/>
          </a:ln>
        </p:spPr>
        <p:txBody>
          <a:bodyPr wrap="none" anchor="ctr"/>
          <a:lstStyle/>
          <a:p>
            <a:endParaRPr lang="en-US"/>
          </a:p>
        </p:txBody>
      </p:sp>
      <p:sp>
        <p:nvSpPr>
          <p:cNvPr id="27653" name="Text Box 5"/>
          <p:cNvSpPr txBox="1">
            <a:spLocks noChangeArrowheads="1"/>
          </p:cNvSpPr>
          <p:nvPr/>
        </p:nvSpPr>
        <p:spPr bwMode="auto">
          <a:xfrm>
            <a:off x="6553200" y="400050"/>
            <a:ext cx="2468563" cy="1509713"/>
          </a:xfrm>
          <a:prstGeom prst="rect">
            <a:avLst/>
          </a:prstGeom>
          <a:solidFill>
            <a:schemeClr val="bg2"/>
          </a:solidFill>
          <a:ln w="38100">
            <a:noFill/>
            <a:miter lim="800000"/>
            <a:headEnd/>
            <a:tailEnd/>
          </a:ln>
        </p:spPr>
        <p:txBody>
          <a:bodyPr tIns="91440">
            <a:spAutoFit/>
          </a:bodyPr>
          <a:lstStyle/>
          <a:p>
            <a:pPr>
              <a:lnSpc>
                <a:spcPct val="50000"/>
              </a:lnSpc>
              <a:spcBef>
                <a:spcPct val="50000"/>
              </a:spcBef>
              <a:tabLst>
                <a:tab pos="225425" algn="l"/>
              </a:tabLst>
            </a:pPr>
            <a:r>
              <a:rPr lang="en-US" sz="2000" b="1" u="sng">
                <a:solidFill>
                  <a:srgbClr val="CC0000"/>
                </a:solidFill>
              </a:rPr>
              <a:t>stomach</a:t>
            </a:r>
            <a:endParaRPr lang="en-US" sz="2000" b="1" u="sng">
              <a:solidFill>
                <a:srgbClr val="0F116A"/>
              </a:solidFill>
            </a:endParaRP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kills germs </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break up food</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digest proteins</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store food</a:t>
            </a:r>
          </a:p>
        </p:txBody>
      </p:sp>
      <p:sp>
        <p:nvSpPr>
          <p:cNvPr id="27654" name="Line 7"/>
          <p:cNvSpPr>
            <a:spLocks noChangeShapeType="1"/>
          </p:cNvSpPr>
          <p:nvPr/>
        </p:nvSpPr>
        <p:spPr bwMode="auto">
          <a:xfrm flipH="1">
            <a:off x="4503738" y="4953000"/>
            <a:ext cx="1592262" cy="762000"/>
          </a:xfrm>
          <a:prstGeom prst="line">
            <a:avLst/>
          </a:prstGeom>
          <a:noFill/>
          <a:ln w="57150">
            <a:solidFill>
              <a:schemeClr val="hlink"/>
            </a:solidFill>
            <a:round/>
            <a:headEnd/>
            <a:tailEnd/>
          </a:ln>
        </p:spPr>
        <p:txBody>
          <a:bodyPr wrap="none" anchor="ctr"/>
          <a:lstStyle/>
          <a:p>
            <a:endParaRPr lang="en-US"/>
          </a:p>
        </p:txBody>
      </p:sp>
      <p:sp>
        <p:nvSpPr>
          <p:cNvPr id="27655" name="Text Box 8"/>
          <p:cNvSpPr txBox="1">
            <a:spLocks noChangeArrowheads="1"/>
          </p:cNvSpPr>
          <p:nvPr/>
        </p:nvSpPr>
        <p:spPr bwMode="auto">
          <a:xfrm>
            <a:off x="6092825" y="3108325"/>
            <a:ext cx="2887663" cy="1814513"/>
          </a:xfrm>
          <a:prstGeom prst="rect">
            <a:avLst/>
          </a:prstGeom>
          <a:solidFill>
            <a:schemeClr val="bg2"/>
          </a:solidFill>
          <a:ln w="38100">
            <a:noFill/>
            <a:miter lim="800000"/>
            <a:headEnd/>
            <a:tailEnd/>
          </a:ln>
        </p:spPr>
        <p:txBody>
          <a:bodyPr tIns="91440">
            <a:spAutoFit/>
          </a:bodyPr>
          <a:lstStyle/>
          <a:p>
            <a:pPr>
              <a:lnSpc>
                <a:spcPct val="50000"/>
              </a:lnSpc>
              <a:spcBef>
                <a:spcPct val="50000"/>
              </a:spcBef>
              <a:tabLst>
                <a:tab pos="225425" algn="l"/>
              </a:tabLst>
            </a:pPr>
            <a:r>
              <a:rPr lang="en-US" sz="2000" b="1" u="sng">
                <a:solidFill>
                  <a:srgbClr val="CC0000"/>
                </a:solidFill>
              </a:rPr>
              <a:t>small intestines</a:t>
            </a:r>
            <a:endParaRPr lang="en-US" sz="2000" b="1" u="sng">
              <a:solidFill>
                <a:schemeClr val="tx2"/>
              </a:solidFill>
            </a:endParaRP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breakdown food</a:t>
            </a:r>
          </a:p>
          <a:p>
            <a:pPr>
              <a:lnSpc>
                <a:spcPct val="50000"/>
              </a:lnSpc>
              <a:spcBef>
                <a:spcPct val="50000"/>
              </a:spcBef>
              <a:tabLst>
                <a:tab pos="225425" algn="l"/>
              </a:tabLst>
            </a:pPr>
            <a:r>
              <a:rPr lang="en-US" sz="2000" b="1">
                <a:solidFill>
                  <a:srgbClr val="0F116A"/>
                </a:solidFill>
              </a:rPr>
              <a:t>	- proteins</a:t>
            </a:r>
          </a:p>
          <a:p>
            <a:pPr>
              <a:lnSpc>
                <a:spcPct val="50000"/>
              </a:lnSpc>
              <a:spcBef>
                <a:spcPct val="50000"/>
              </a:spcBef>
              <a:tabLst>
                <a:tab pos="225425" algn="l"/>
              </a:tabLst>
            </a:pPr>
            <a:r>
              <a:rPr lang="en-US" sz="2000" b="1">
                <a:solidFill>
                  <a:srgbClr val="0F116A"/>
                </a:solidFill>
              </a:rPr>
              <a:t>	- starch</a:t>
            </a:r>
          </a:p>
          <a:p>
            <a:pPr>
              <a:lnSpc>
                <a:spcPct val="50000"/>
              </a:lnSpc>
              <a:spcBef>
                <a:spcPct val="50000"/>
              </a:spcBef>
              <a:tabLst>
                <a:tab pos="225425" algn="l"/>
              </a:tabLst>
            </a:pPr>
            <a:r>
              <a:rPr lang="en-US" sz="2000" b="1">
                <a:solidFill>
                  <a:srgbClr val="0F116A"/>
                </a:solidFill>
              </a:rPr>
              <a:t>	- fats</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absorb nutrients</a:t>
            </a:r>
          </a:p>
        </p:txBody>
      </p:sp>
      <p:sp>
        <p:nvSpPr>
          <p:cNvPr id="27656" name="Text Box 9"/>
          <p:cNvSpPr txBox="1">
            <a:spLocks noChangeArrowheads="1"/>
          </p:cNvSpPr>
          <p:nvPr/>
        </p:nvSpPr>
        <p:spPr bwMode="auto">
          <a:xfrm>
            <a:off x="0" y="3749675"/>
            <a:ext cx="3349625" cy="900113"/>
          </a:xfrm>
          <a:prstGeom prst="rect">
            <a:avLst/>
          </a:prstGeom>
          <a:solidFill>
            <a:schemeClr val="bg2"/>
          </a:solidFill>
          <a:ln w="38100">
            <a:noFill/>
            <a:miter lim="800000"/>
            <a:headEnd/>
            <a:tailEnd/>
          </a:ln>
        </p:spPr>
        <p:txBody>
          <a:bodyPr tIns="91440">
            <a:spAutoFit/>
          </a:bodyPr>
          <a:lstStyle/>
          <a:p>
            <a:pPr marL="111125" indent="-111125">
              <a:lnSpc>
                <a:spcPct val="50000"/>
              </a:lnSpc>
              <a:spcBef>
                <a:spcPct val="50000"/>
              </a:spcBef>
            </a:pPr>
            <a:r>
              <a:rPr lang="en-US" sz="2000" b="1" u="sng">
                <a:solidFill>
                  <a:srgbClr val="CC0000"/>
                </a:solidFill>
              </a:rPr>
              <a:t>pancreas</a:t>
            </a:r>
            <a:endParaRPr lang="en-US" sz="2000" b="1" u="sng">
              <a:solidFill>
                <a:srgbClr val="0F116A"/>
              </a:solidFill>
            </a:endParaRPr>
          </a:p>
          <a:p>
            <a:pPr marL="111125" indent="-111125">
              <a:lnSpc>
                <a:spcPct val="50000"/>
              </a:lnSpc>
              <a:spcBef>
                <a:spcPct val="50000"/>
              </a:spcBef>
            </a:pPr>
            <a:r>
              <a:rPr lang="en-US" sz="2000" b="1">
                <a:solidFill>
                  <a:srgbClr val="0F116A"/>
                </a:solidFill>
                <a:sym typeface="Wingdings" pitchFamily="84" charset="2"/>
              </a:rPr>
              <a:t></a:t>
            </a:r>
            <a:r>
              <a:rPr lang="en-US" sz="2000" b="1">
                <a:solidFill>
                  <a:srgbClr val="0F116A"/>
                </a:solidFill>
              </a:rPr>
              <a:t>produces enzymes to </a:t>
            </a:r>
          </a:p>
          <a:p>
            <a:pPr marL="111125" indent="-111125">
              <a:lnSpc>
                <a:spcPct val="50000"/>
              </a:lnSpc>
              <a:spcBef>
                <a:spcPct val="50000"/>
              </a:spcBef>
            </a:pPr>
            <a:r>
              <a:rPr lang="en-US" sz="2000" b="1">
                <a:solidFill>
                  <a:srgbClr val="0F116A"/>
                </a:solidFill>
              </a:rPr>
              <a:t>	digest proteins &amp; carbs</a:t>
            </a:r>
          </a:p>
        </p:txBody>
      </p:sp>
      <p:sp>
        <p:nvSpPr>
          <p:cNvPr id="27657" name="Text Box 10"/>
          <p:cNvSpPr txBox="1">
            <a:spLocks noChangeArrowheads="1"/>
          </p:cNvSpPr>
          <p:nvPr/>
        </p:nvSpPr>
        <p:spPr bwMode="auto">
          <a:xfrm>
            <a:off x="42863" y="2127250"/>
            <a:ext cx="3119437" cy="1204913"/>
          </a:xfrm>
          <a:prstGeom prst="rect">
            <a:avLst/>
          </a:prstGeom>
          <a:solidFill>
            <a:schemeClr val="bg2"/>
          </a:solidFill>
          <a:ln w="38100">
            <a:noFill/>
            <a:miter lim="800000"/>
            <a:headEnd/>
            <a:tailEnd/>
          </a:ln>
        </p:spPr>
        <p:txBody>
          <a:bodyPr tIns="91440" rIns="0">
            <a:spAutoFit/>
          </a:bodyPr>
          <a:lstStyle/>
          <a:p>
            <a:pPr>
              <a:lnSpc>
                <a:spcPct val="50000"/>
              </a:lnSpc>
              <a:spcBef>
                <a:spcPct val="50000"/>
              </a:spcBef>
              <a:tabLst>
                <a:tab pos="225425" algn="l"/>
              </a:tabLst>
            </a:pPr>
            <a:r>
              <a:rPr lang="en-US" sz="2000" b="1" u="sng">
                <a:solidFill>
                  <a:srgbClr val="CC0000"/>
                </a:solidFill>
              </a:rPr>
              <a:t>liver</a:t>
            </a:r>
            <a:endParaRPr lang="en-US" sz="2000" b="1" u="sng">
              <a:solidFill>
                <a:srgbClr val="0F116A"/>
              </a:solidFill>
            </a:endParaRP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produces bile</a:t>
            </a:r>
          </a:p>
          <a:p>
            <a:pPr>
              <a:lnSpc>
                <a:spcPct val="50000"/>
              </a:lnSpc>
              <a:spcBef>
                <a:spcPct val="50000"/>
              </a:spcBef>
              <a:tabLst>
                <a:tab pos="225425" algn="l"/>
              </a:tabLst>
            </a:pPr>
            <a:r>
              <a:rPr lang="en-US" sz="2000" b="1">
                <a:solidFill>
                  <a:srgbClr val="0F116A"/>
                </a:solidFill>
              </a:rPr>
              <a:t>	- stored in gall bladder</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break up fats</a:t>
            </a:r>
          </a:p>
        </p:txBody>
      </p:sp>
      <p:grpSp>
        <p:nvGrpSpPr>
          <p:cNvPr id="2" name="Group 11"/>
          <p:cNvGrpSpPr>
            <a:grpSpLocks/>
          </p:cNvGrpSpPr>
          <p:nvPr/>
        </p:nvGrpSpPr>
        <p:grpSpPr bwMode="auto">
          <a:xfrm>
            <a:off x="5334000" y="5797550"/>
            <a:ext cx="3248025" cy="862013"/>
            <a:chOff x="3360" y="3648"/>
            <a:chExt cx="2046" cy="543"/>
          </a:xfrm>
        </p:grpSpPr>
        <p:sp>
          <p:nvSpPr>
            <p:cNvPr id="27660" name="Line 12"/>
            <p:cNvSpPr>
              <a:spLocks noChangeShapeType="1"/>
            </p:cNvSpPr>
            <p:nvPr/>
          </p:nvSpPr>
          <p:spPr bwMode="auto">
            <a:xfrm flipH="1" flipV="1">
              <a:off x="3360" y="3648"/>
              <a:ext cx="717" cy="261"/>
            </a:xfrm>
            <a:prstGeom prst="line">
              <a:avLst/>
            </a:prstGeom>
            <a:noFill/>
            <a:ln w="57150">
              <a:solidFill>
                <a:schemeClr val="hlink"/>
              </a:solidFill>
              <a:round/>
              <a:headEnd/>
              <a:tailEnd/>
            </a:ln>
          </p:spPr>
          <p:txBody>
            <a:bodyPr wrap="none" anchor="ctr"/>
            <a:lstStyle/>
            <a:p>
              <a:endParaRPr lang="en-US"/>
            </a:p>
          </p:txBody>
        </p:sp>
        <p:sp>
          <p:nvSpPr>
            <p:cNvPr id="27661" name="Text Box 13"/>
            <p:cNvSpPr txBox="1">
              <a:spLocks noChangeArrowheads="1"/>
            </p:cNvSpPr>
            <p:nvPr/>
          </p:nvSpPr>
          <p:spPr bwMode="auto">
            <a:xfrm>
              <a:off x="3888" y="3792"/>
              <a:ext cx="1518" cy="399"/>
            </a:xfrm>
            <a:prstGeom prst="rect">
              <a:avLst/>
            </a:prstGeom>
            <a:solidFill>
              <a:schemeClr val="bg2"/>
            </a:solidFill>
            <a:ln w="38100">
              <a:solidFill>
                <a:srgbClr val="CC0000"/>
              </a:solidFill>
              <a:miter lim="800000"/>
              <a:headEnd/>
              <a:tailEnd/>
            </a:ln>
          </p:spPr>
          <p:txBody>
            <a:bodyPr tIns="91440">
              <a:spAutoFit/>
            </a:bodyPr>
            <a:lstStyle/>
            <a:p>
              <a:pPr>
                <a:lnSpc>
                  <a:spcPct val="50000"/>
                </a:lnSpc>
                <a:spcBef>
                  <a:spcPct val="50000"/>
                </a:spcBef>
                <a:tabLst>
                  <a:tab pos="225425" algn="l"/>
                </a:tabLst>
              </a:pPr>
              <a:r>
                <a:rPr lang="en-US" sz="2000" b="1" u="sng">
                  <a:solidFill>
                    <a:srgbClr val="CC0000"/>
                  </a:solidFill>
                </a:rPr>
                <a:t>large intestines</a:t>
              </a:r>
              <a:endParaRPr lang="en-US" sz="2000" b="1" u="sng">
                <a:solidFill>
                  <a:srgbClr val="0F116A"/>
                </a:solidFill>
              </a:endParaRPr>
            </a:p>
            <a:p>
              <a:pPr>
                <a:lnSpc>
                  <a:spcPct val="50000"/>
                </a:lnSpc>
                <a:spcBef>
                  <a:spcPct val="50000"/>
                </a:spcBef>
                <a:tabLst>
                  <a:tab pos="225425" algn="l"/>
                </a:tabLst>
              </a:pPr>
              <a:r>
                <a:rPr lang="en-US" sz="2000" b="1">
                  <a:solidFill>
                    <a:srgbClr val="0F116A"/>
                  </a:solidFill>
                </a:rPr>
                <a:t>absorb water</a:t>
              </a:r>
            </a:p>
          </p:txBody>
        </p:sp>
      </p:grpSp>
      <p:sp>
        <p:nvSpPr>
          <p:cNvPr id="27659" name="Text Box 14"/>
          <p:cNvSpPr txBox="1">
            <a:spLocks noChangeArrowheads="1"/>
          </p:cNvSpPr>
          <p:nvPr/>
        </p:nvSpPr>
        <p:spPr bwMode="auto">
          <a:xfrm>
            <a:off x="585788" y="412750"/>
            <a:ext cx="2352675" cy="1509713"/>
          </a:xfrm>
          <a:prstGeom prst="rect">
            <a:avLst/>
          </a:prstGeom>
          <a:solidFill>
            <a:schemeClr val="bg2"/>
          </a:solidFill>
          <a:ln w="38100">
            <a:noFill/>
            <a:miter lim="800000"/>
            <a:headEnd/>
            <a:tailEnd/>
          </a:ln>
        </p:spPr>
        <p:txBody>
          <a:bodyPr tIns="91440">
            <a:spAutoFit/>
          </a:bodyPr>
          <a:lstStyle/>
          <a:p>
            <a:pPr>
              <a:lnSpc>
                <a:spcPct val="50000"/>
              </a:lnSpc>
              <a:spcBef>
                <a:spcPct val="50000"/>
              </a:spcBef>
              <a:tabLst>
                <a:tab pos="225425" algn="l"/>
              </a:tabLst>
            </a:pPr>
            <a:r>
              <a:rPr lang="en-US" sz="2000" b="1" u="sng">
                <a:solidFill>
                  <a:srgbClr val="CC0000"/>
                </a:solidFill>
              </a:rPr>
              <a:t>mouth</a:t>
            </a:r>
            <a:endParaRPr lang="en-US" sz="2000" b="1" u="sng">
              <a:solidFill>
                <a:srgbClr val="0F116A"/>
              </a:solidFill>
            </a:endParaRP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break up food</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moisten food</a:t>
            </a:r>
            <a:r>
              <a:rPr lang="en-US" sz="2000" b="1">
                <a:solidFill>
                  <a:srgbClr val="0F116A"/>
                </a:solidFill>
                <a:sym typeface="Wingdings" pitchFamily="84" charset="2"/>
              </a:rPr>
              <a:t> </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digest starch</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kill germs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Laser"/>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229600" cy="990600"/>
          </a:xfrm>
        </p:spPr>
        <p:txBody>
          <a:bodyPr/>
          <a:lstStyle/>
          <a:p>
            <a:r>
              <a:rPr lang="en-US" dirty="0" smtClean="0"/>
              <a:t>Summary of enzymes</a:t>
            </a:r>
            <a:endParaRPr lang="en-US" dirty="0"/>
          </a:p>
        </p:txBody>
      </p:sp>
      <p:sp>
        <p:nvSpPr>
          <p:cNvPr id="3" name="Content Placeholder 2"/>
          <p:cNvSpPr>
            <a:spLocks noGrp="1"/>
          </p:cNvSpPr>
          <p:nvPr>
            <p:ph sz="quarter" idx="1"/>
          </p:nvPr>
        </p:nvSpPr>
        <p:spPr>
          <a:xfrm>
            <a:off x="4495800" y="304800"/>
            <a:ext cx="4038600" cy="533400"/>
          </a:xfrm>
        </p:spPr>
        <p:txBody>
          <a:bodyPr>
            <a:normAutofit fontScale="85000" lnSpcReduction="20000"/>
          </a:bodyPr>
          <a:lstStyle/>
          <a:p>
            <a:r>
              <a:rPr lang="en-US" sz="2000" dirty="0" smtClean="0"/>
              <a:t>Called </a:t>
            </a:r>
            <a:r>
              <a:rPr lang="en-US" sz="2000" b="1" dirty="0" err="1" smtClean="0"/>
              <a:t>hydrolases</a:t>
            </a:r>
            <a:r>
              <a:rPr lang="en-US" sz="2000" dirty="0" smtClean="0"/>
              <a:t> as they </a:t>
            </a:r>
            <a:r>
              <a:rPr lang="en-US" sz="2000" dirty="0" err="1" smtClean="0"/>
              <a:t>catalyse</a:t>
            </a:r>
            <a:r>
              <a:rPr lang="en-US" sz="2000" dirty="0" smtClean="0"/>
              <a:t> the hydrolysis of molecules</a:t>
            </a:r>
          </a:p>
          <a:p>
            <a:pPr>
              <a:buNone/>
            </a:pPr>
            <a:endParaRPr lang="en-US" dirty="0"/>
          </a:p>
        </p:txBody>
      </p:sp>
      <p:graphicFrame>
        <p:nvGraphicFramePr>
          <p:cNvPr id="5" name="Table 4"/>
          <p:cNvGraphicFramePr>
            <a:graphicFrameLocks noGrp="1"/>
          </p:cNvGraphicFramePr>
          <p:nvPr/>
        </p:nvGraphicFramePr>
        <p:xfrm>
          <a:off x="76201" y="897268"/>
          <a:ext cx="8991599" cy="5274672"/>
        </p:xfrm>
        <a:graphic>
          <a:graphicData uri="http://schemas.openxmlformats.org/drawingml/2006/table">
            <a:tbl>
              <a:tblPr firstRow="1" bandRow="1">
                <a:tableStyleId>{5C22544A-7EE6-4342-B048-85BDC9FD1C3A}</a:tableStyleId>
              </a:tblPr>
              <a:tblGrid>
                <a:gridCol w="1432290"/>
                <a:gridCol w="1006109"/>
                <a:gridCol w="1066800"/>
                <a:gridCol w="1143000"/>
                <a:gridCol w="990600"/>
                <a:gridCol w="3352800"/>
              </a:tblGrid>
              <a:tr h="365500">
                <a:tc>
                  <a:txBody>
                    <a:bodyPr/>
                    <a:lstStyle/>
                    <a:p>
                      <a:r>
                        <a:rPr lang="en-US" sz="1400" dirty="0" smtClean="0"/>
                        <a:t>Enzyme group</a:t>
                      </a:r>
                      <a:endParaRPr lang="en-US" sz="1400" dirty="0"/>
                    </a:p>
                  </a:txBody>
                  <a:tcPr/>
                </a:tc>
                <a:tc>
                  <a:txBody>
                    <a:bodyPr/>
                    <a:lstStyle/>
                    <a:p>
                      <a:r>
                        <a:rPr lang="en-US" sz="1400" dirty="0" smtClean="0"/>
                        <a:t>Enzyme</a:t>
                      </a:r>
                      <a:endParaRPr lang="en-US" sz="1400" dirty="0"/>
                    </a:p>
                  </a:txBody>
                  <a:tcPr/>
                </a:tc>
                <a:tc>
                  <a:txBody>
                    <a:bodyPr/>
                    <a:lstStyle/>
                    <a:p>
                      <a:r>
                        <a:rPr lang="en-US" sz="1400" dirty="0" smtClean="0"/>
                        <a:t>Location</a:t>
                      </a:r>
                      <a:endParaRPr lang="en-US" sz="1400" dirty="0"/>
                    </a:p>
                  </a:txBody>
                  <a:tcPr/>
                </a:tc>
                <a:tc>
                  <a:txBody>
                    <a:bodyPr/>
                    <a:lstStyle/>
                    <a:p>
                      <a:r>
                        <a:rPr lang="en-US" sz="1400" dirty="0" smtClean="0"/>
                        <a:t>Substrate</a:t>
                      </a:r>
                      <a:endParaRPr lang="en-US" sz="1400" dirty="0"/>
                    </a:p>
                  </a:txBody>
                  <a:tcPr/>
                </a:tc>
                <a:tc>
                  <a:txBody>
                    <a:bodyPr/>
                    <a:lstStyle/>
                    <a:p>
                      <a:r>
                        <a:rPr lang="en-US" sz="1400" dirty="0" smtClean="0"/>
                        <a:t>Products</a:t>
                      </a:r>
                      <a:endParaRPr lang="en-US" sz="1400" dirty="0"/>
                    </a:p>
                  </a:txBody>
                  <a:tcPr/>
                </a:tc>
                <a:tc>
                  <a:txBody>
                    <a:bodyPr/>
                    <a:lstStyle/>
                    <a:p>
                      <a:r>
                        <a:rPr lang="en-US" sz="1400" dirty="0" smtClean="0"/>
                        <a:t>Other</a:t>
                      </a:r>
                    </a:p>
                  </a:txBody>
                  <a:tcPr/>
                </a:tc>
              </a:tr>
              <a:tr h="720986">
                <a:tc>
                  <a:txBody>
                    <a:bodyPr/>
                    <a:lstStyle/>
                    <a:p>
                      <a:r>
                        <a:rPr lang="en-US" sz="1400" dirty="0" err="1" smtClean="0"/>
                        <a:t>Carbohydrases</a:t>
                      </a:r>
                      <a:endParaRPr lang="en-US" sz="1400" dirty="0"/>
                    </a:p>
                  </a:txBody>
                  <a:tcPr/>
                </a:tc>
                <a:tc>
                  <a:txBody>
                    <a:bodyPr/>
                    <a:lstStyle/>
                    <a:p>
                      <a:r>
                        <a:rPr lang="en-US" sz="1400" dirty="0" smtClean="0"/>
                        <a:t>Amylase</a:t>
                      </a:r>
                      <a:endParaRPr lang="en-US" sz="1400" dirty="0"/>
                    </a:p>
                  </a:txBody>
                  <a:tcPr/>
                </a:tc>
                <a:tc>
                  <a:txBody>
                    <a:bodyPr/>
                    <a:lstStyle/>
                    <a:p>
                      <a:r>
                        <a:rPr lang="en-US" sz="1400" dirty="0" smtClean="0"/>
                        <a:t>Mouth</a:t>
                      </a:r>
                    </a:p>
                    <a:p>
                      <a:r>
                        <a:rPr lang="en-US" sz="1400" dirty="0" smtClean="0"/>
                        <a:t>Duodenum</a:t>
                      </a:r>
                    </a:p>
                    <a:p>
                      <a:r>
                        <a:rPr lang="en-US" sz="1400" dirty="0" smtClean="0"/>
                        <a:t>Pancreas</a:t>
                      </a:r>
                      <a:endParaRPr lang="en-US" sz="1400" dirty="0"/>
                    </a:p>
                  </a:txBody>
                  <a:tcPr/>
                </a:tc>
                <a:tc>
                  <a:txBody>
                    <a:bodyPr/>
                    <a:lstStyle/>
                    <a:p>
                      <a:r>
                        <a:rPr lang="en-US" sz="1400" dirty="0" smtClean="0"/>
                        <a:t>Starch</a:t>
                      </a:r>
                      <a:endParaRPr lang="en-US" sz="1400" dirty="0"/>
                    </a:p>
                  </a:txBody>
                  <a:tcPr/>
                </a:tc>
                <a:tc>
                  <a:txBody>
                    <a:bodyPr/>
                    <a:lstStyle/>
                    <a:p>
                      <a:r>
                        <a:rPr lang="en-US" sz="1400" dirty="0" smtClean="0"/>
                        <a:t>Maltose</a:t>
                      </a:r>
                      <a:endParaRPr lang="en-US" sz="1400" dirty="0"/>
                    </a:p>
                  </a:txBody>
                  <a:tcPr/>
                </a:tc>
                <a:tc>
                  <a:txBody>
                    <a:bodyPr/>
                    <a:lstStyle/>
                    <a:p>
                      <a:r>
                        <a:rPr lang="en-US" sz="1400" dirty="0" smtClean="0"/>
                        <a:t>Maltose is further broken down</a:t>
                      </a:r>
                    </a:p>
                  </a:txBody>
                  <a:tcPr/>
                </a:tc>
              </a:tr>
              <a:tr h="720986">
                <a:tc>
                  <a:txBody>
                    <a:bodyPr/>
                    <a:lstStyle/>
                    <a:p>
                      <a:endParaRPr lang="en-US" sz="1400" dirty="0"/>
                    </a:p>
                  </a:txBody>
                  <a:tcPr/>
                </a:tc>
                <a:tc>
                  <a:txBody>
                    <a:bodyPr/>
                    <a:lstStyle/>
                    <a:p>
                      <a:r>
                        <a:rPr lang="en-US" sz="1400" dirty="0" smtClean="0"/>
                        <a:t>Maltase</a:t>
                      </a:r>
                      <a:endParaRPr lang="en-US" sz="1400" dirty="0"/>
                    </a:p>
                  </a:txBody>
                  <a:tcPr/>
                </a:tc>
                <a:tc>
                  <a:txBody>
                    <a:bodyPr/>
                    <a:lstStyle/>
                    <a:p>
                      <a:r>
                        <a:rPr lang="en-US" sz="1400" dirty="0" smtClean="0"/>
                        <a:t>Duodenum</a:t>
                      </a:r>
                      <a:endParaRPr lang="en-US" sz="1400" dirty="0"/>
                    </a:p>
                  </a:txBody>
                  <a:tcPr/>
                </a:tc>
                <a:tc>
                  <a:txBody>
                    <a:bodyPr/>
                    <a:lstStyle/>
                    <a:p>
                      <a:r>
                        <a:rPr lang="en-US" sz="1400" dirty="0" smtClean="0"/>
                        <a:t>Maltose</a:t>
                      </a:r>
                      <a:endParaRPr lang="en-US" sz="1400" dirty="0"/>
                    </a:p>
                  </a:txBody>
                  <a:tcPr/>
                </a:tc>
                <a:tc>
                  <a:txBody>
                    <a:bodyPr/>
                    <a:lstStyle/>
                    <a:p>
                      <a:r>
                        <a:rPr lang="en-US" sz="1400" dirty="0" smtClean="0"/>
                        <a:t>Glucose</a:t>
                      </a:r>
                      <a:endParaRPr lang="en-US" sz="1400" dirty="0"/>
                    </a:p>
                  </a:txBody>
                  <a:tcPr/>
                </a:tc>
                <a:tc>
                  <a:txBody>
                    <a:bodyPr/>
                    <a:lstStyle/>
                    <a:p>
                      <a:r>
                        <a:rPr lang="en-US" sz="1400" dirty="0" smtClean="0"/>
                        <a:t>Glucose</a:t>
                      </a:r>
                      <a:r>
                        <a:rPr lang="en-US" sz="1400" baseline="0" dirty="0" smtClean="0"/>
                        <a:t> used as an energy source in respiration</a:t>
                      </a:r>
                    </a:p>
                    <a:p>
                      <a:r>
                        <a:rPr lang="en-US" sz="1400" baseline="0" dirty="0" smtClean="0"/>
                        <a:t>Excess glucose is converted to fat</a:t>
                      </a:r>
                      <a:endParaRPr lang="en-US" sz="1400" dirty="0"/>
                    </a:p>
                  </a:txBody>
                  <a:tcPr/>
                </a:tc>
              </a:tr>
              <a:tr h="2514860">
                <a:tc>
                  <a:txBody>
                    <a:bodyPr/>
                    <a:lstStyle/>
                    <a:p>
                      <a:r>
                        <a:rPr lang="en-US" sz="1400" dirty="0" smtClean="0"/>
                        <a:t>Proteases</a:t>
                      </a:r>
                      <a:endParaRPr lang="en-US" sz="1400" dirty="0"/>
                    </a:p>
                  </a:txBody>
                  <a:tcPr/>
                </a:tc>
                <a:tc>
                  <a:txBody>
                    <a:bodyPr/>
                    <a:lstStyle/>
                    <a:p>
                      <a:r>
                        <a:rPr lang="en-US" sz="1400" dirty="0" smtClean="0"/>
                        <a:t>Peptidase</a:t>
                      </a:r>
                    </a:p>
                    <a:p>
                      <a:r>
                        <a:rPr lang="en-US" sz="1400" dirty="0" smtClean="0"/>
                        <a:t>(ex: pepsin)</a:t>
                      </a:r>
                      <a:endParaRPr lang="en-US" sz="1400" dirty="0"/>
                    </a:p>
                  </a:txBody>
                  <a:tcPr/>
                </a:tc>
                <a:tc>
                  <a:txBody>
                    <a:bodyPr/>
                    <a:lstStyle/>
                    <a:p>
                      <a:r>
                        <a:rPr lang="en-US" sz="1400" dirty="0" smtClean="0"/>
                        <a:t>Stomach</a:t>
                      </a:r>
                    </a:p>
                    <a:p>
                      <a:r>
                        <a:rPr lang="en-US" sz="1400" dirty="0" smtClean="0"/>
                        <a:t>Duodenum</a:t>
                      </a:r>
                    </a:p>
                    <a:p>
                      <a:r>
                        <a:rPr lang="en-US" sz="1400" dirty="0" smtClean="0"/>
                        <a:t>Pancreas</a:t>
                      </a:r>
                      <a:endParaRPr lang="en-US" sz="1400" dirty="0"/>
                    </a:p>
                  </a:txBody>
                  <a:tcPr/>
                </a:tc>
                <a:tc>
                  <a:txBody>
                    <a:bodyPr/>
                    <a:lstStyle/>
                    <a:p>
                      <a:r>
                        <a:rPr lang="en-US" sz="1400" dirty="0" smtClean="0"/>
                        <a:t>Polypeptides then amino</a:t>
                      </a:r>
                      <a:r>
                        <a:rPr lang="en-US" sz="1400" baseline="0" dirty="0" smtClean="0"/>
                        <a:t> acids</a:t>
                      </a:r>
                      <a:endParaRPr lang="en-US" sz="1400" dirty="0"/>
                    </a:p>
                  </a:txBody>
                  <a:tcPr/>
                </a:tc>
                <a:tc>
                  <a:txBody>
                    <a:bodyPr/>
                    <a:lstStyle/>
                    <a:p>
                      <a:r>
                        <a:rPr lang="en-US" sz="1400" dirty="0" smtClean="0"/>
                        <a:t>Amino acids</a:t>
                      </a:r>
                      <a:endParaRPr lang="en-US" sz="1400" dirty="0"/>
                    </a:p>
                  </a:txBody>
                  <a:tcPr/>
                </a:tc>
                <a:tc>
                  <a:txBody>
                    <a:bodyPr/>
                    <a:lstStyle/>
                    <a:p>
                      <a:r>
                        <a:rPr lang="en-US" sz="1400" b="1" dirty="0" err="1" smtClean="0"/>
                        <a:t>Endopeptidases</a:t>
                      </a:r>
                      <a:r>
                        <a:rPr lang="en-US" sz="1400" dirty="0" smtClean="0"/>
                        <a:t> </a:t>
                      </a:r>
                      <a:r>
                        <a:rPr lang="en-US" sz="1400" dirty="0" err="1" smtClean="0"/>
                        <a:t>hydrolyse</a:t>
                      </a:r>
                      <a:r>
                        <a:rPr lang="en-US" sz="1400" dirty="0" smtClean="0"/>
                        <a:t> peptide bonds</a:t>
                      </a:r>
                      <a:r>
                        <a:rPr lang="en-US" sz="1400" baseline="0" dirty="0" smtClean="0"/>
                        <a:t> within the protein</a:t>
                      </a:r>
                    </a:p>
                    <a:p>
                      <a:r>
                        <a:rPr lang="en-US" sz="1400" b="1" baseline="0" dirty="0" err="1" smtClean="0"/>
                        <a:t>Exopeptidases</a:t>
                      </a:r>
                      <a:r>
                        <a:rPr lang="en-US" sz="1400" baseline="0" dirty="0" smtClean="0"/>
                        <a:t> </a:t>
                      </a:r>
                      <a:r>
                        <a:rPr lang="en-US" sz="1400" baseline="0" dirty="0" err="1" smtClean="0"/>
                        <a:t>hydrolyse</a:t>
                      </a:r>
                      <a:r>
                        <a:rPr lang="en-US" sz="1400" baseline="0" dirty="0" smtClean="0"/>
                        <a:t> peptide bonds near the end of proteins</a:t>
                      </a:r>
                    </a:p>
                    <a:p>
                      <a:r>
                        <a:rPr lang="en-US" sz="1400" b="1" baseline="0" dirty="0" smtClean="0"/>
                        <a:t>Amino </a:t>
                      </a:r>
                      <a:r>
                        <a:rPr lang="en-US" sz="1400" b="1" dirty="0" smtClean="0"/>
                        <a:t>acids </a:t>
                      </a:r>
                      <a:r>
                        <a:rPr lang="en-US" sz="1400" dirty="0" smtClean="0"/>
                        <a:t>are absorbed for protein synthesis</a:t>
                      </a:r>
                    </a:p>
                    <a:p>
                      <a:r>
                        <a:rPr lang="en-US" sz="1400" b="1" dirty="0" smtClean="0"/>
                        <a:t>Excess amino</a:t>
                      </a:r>
                      <a:r>
                        <a:rPr lang="en-US" sz="1400" b="1" baseline="0" dirty="0" smtClean="0"/>
                        <a:t> acids </a:t>
                      </a:r>
                      <a:r>
                        <a:rPr lang="en-US" sz="1400" dirty="0" smtClean="0"/>
                        <a:t>cannot be stored so</a:t>
                      </a:r>
                    </a:p>
                    <a:p>
                      <a:r>
                        <a:rPr lang="en-US" sz="1400" dirty="0" smtClean="0"/>
                        <a:t>is </a:t>
                      </a:r>
                      <a:r>
                        <a:rPr lang="en-US" sz="1400" dirty="0" err="1" smtClean="0"/>
                        <a:t>deaminated</a:t>
                      </a:r>
                      <a:r>
                        <a:rPr lang="en-US" sz="1400" dirty="0" smtClean="0"/>
                        <a:t>, whereby the removed amino groups are converted to urea and</a:t>
                      </a:r>
                    </a:p>
                    <a:p>
                      <a:r>
                        <a:rPr lang="en-US" sz="1400" dirty="0" smtClean="0"/>
                        <a:t>the </a:t>
                      </a:r>
                      <a:r>
                        <a:rPr lang="en-US" sz="1400" dirty="0" err="1" smtClean="0"/>
                        <a:t>deaminated</a:t>
                      </a:r>
                      <a:r>
                        <a:rPr lang="en-US" sz="1400" dirty="0" smtClean="0"/>
                        <a:t> remainder is converted to carbohydrate and stored</a:t>
                      </a:r>
                      <a:endParaRPr lang="en-US" sz="1400" dirty="0"/>
                    </a:p>
                  </a:txBody>
                  <a:tcPr/>
                </a:tc>
              </a:tr>
              <a:tr h="931272">
                <a:tc>
                  <a:txBody>
                    <a:bodyPr/>
                    <a:lstStyle/>
                    <a:p>
                      <a:r>
                        <a:rPr lang="en-US" sz="1400" dirty="0" smtClean="0"/>
                        <a:t>lipase</a:t>
                      </a:r>
                      <a:endParaRPr lang="en-US" sz="1400" dirty="0"/>
                    </a:p>
                  </a:txBody>
                  <a:tcPr/>
                </a:tc>
                <a:tc>
                  <a:txBody>
                    <a:bodyPr/>
                    <a:lstStyle/>
                    <a:p>
                      <a:r>
                        <a:rPr lang="en-US" sz="1400" dirty="0" smtClean="0"/>
                        <a:t>Lipase</a:t>
                      </a:r>
                      <a:endParaRPr lang="en-US" sz="1400" dirty="0"/>
                    </a:p>
                  </a:txBody>
                  <a:tcPr/>
                </a:tc>
                <a:tc>
                  <a:txBody>
                    <a:bodyPr/>
                    <a:lstStyle/>
                    <a:p>
                      <a:r>
                        <a:rPr lang="en-US" sz="1400" dirty="0" smtClean="0"/>
                        <a:t>Pancreas</a:t>
                      </a:r>
                      <a:endParaRPr lang="en-US" sz="1400" dirty="0"/>
                    </a:p>
                  </a:txBody>
                  <a:tcPr/>
                </a:tc>
                <a:tc>
                  <a:txBody>
                    <a:bodyPr/>
                    <a:lstStyle/>
                    <a:p>
                      <a:r>
                        <a:rPr lang="en-US" sz="1400" dirty="0" smtClean="0"/>
                        <a:t>Fats</a:t>
                      </a:r>
                      <a:endParaRPr lang="en-US" sz="1400" dirty="0"/>
                    </a:p>
                  </a:txBody>
                  <a:tcPr/>
                </a:tc>
                <a:tc>
                  <a:txBody>
                    <a:bodyPr/>
                    <a:lstStyle/>
                    <a:p>
                      <a:r>
                        <a:rPr lang="en-US" sz="1400" dirty="0" smtClean="0"/>
                        <a:t>Fatty acids &amp; glycerol</a:t>
                      </a:r>
                      <a:endParaRPr lang="en-US" sz="1400" dirty="0"/>
                    </a:p>
                  </a:txBody>
                  <a:tcPr/>
                </a:tc>
                <a:tc>
                  <a:txBody>
                    <a:bodyPr/>
                    <a:lstStyle/>
                    <a:p>
                      <a:r>
                        <a:rPr lang="en-US" sz="1400" dirty="0" smtClean="0"/>
                        <a:t>Lipids are used for membranes and hormones, and the excess is stored as</a:t>
                      </a:r>
                    </a:p>
                    <a:p>
                      <a:r>
                        <a:rPr lang="en-US" sz="1400" dirty="0" smtClean="0"/>
                        <a:t>fat.</a:t>
                      </a:r>
                    </a:p>
                  </a:txBody>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a:t>
            </a:r>
            <a:endParaRPr lang="en-US" dirty="0"/>
          </a:p>
        </p:txBody>
      </p:sp>
      <p:sp>
        <p:nvSpPr>
          <p:cNvPr id="3" name="Content Placeholder 2"/>
          <p:cNvSpPr>
            <a:spLocks noGrp="1"/>
          </p:cNvSpPr>
          <p:nvPr>
            <p:ph sz="quarter" idx="1"/>
          </p:nvPr>
        </p:nvSpPr>
        <p:spPr/>
        <p:txBody>
          <a:bodyPr/>
          <a:lstStyle/>
          <a:p>
            <a:r>
              <a:rPr lang="en-US" dirty="0" smtClean="0">
                <a:hlinkClick r:id="rId2"/>
              </a:rPr>
              <a:t>digestive system in humans</a:t>
            </a:r>
            <a:endParaRPr lang="en-US" dirty="0" smtClean="0"/>
          </a:p>
          <a:p>
            <a:r>
              <a:rPr lang="en-US" dirty="0" smtClean="0">
                <a:hlinkClick r:id="rId3"/>
              </a:rPr>
              <a:t>Overview animation</a:t>
            </a:r>
            <a:endParaRPr lang="en-US" dirty="0" smtClean="0"/>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33400" y="152400"/>
            <a:ext cx="8305800" cy="838200"/>
          </a:xfrm>
        </p:spPr>
        <p:txBody>
          <a:bodyPr>
            <a:normAutofit fontScale="90000"/>
          </a:bodyPr>
          <a:lstStyle/>
          <a:p>
            <a:pPr eaLnBrk="1" hangingPunct="1"/>
            <a:r>
              <a:rPr lang="en-US" altLang="en-US" dirty="0" smtClean="0"/>
              <a:t>Evolutionary adaptations to different diets</a:t>
            </a:r>
            <a:endParaRPr lang="en-US" dirty="0" smtClean="0"/>
          </a:p>
        </p:txBody>
      </p:sp>
      <p:sp>
        <p:nvSpPr>
          <p:cNvPr id="531459" name="Rectangle 3" descr="Rectangle: Click to edit Master text styles&#10;Second level&#10;Third level&#10;Fourth level&#10;Fifth level"/>
          <p:cNvSpPr>
            <a:spLocks noGrp="1" noChangeArrowheads="1"/>
          </p:cNvSpPr>
          <p:nvPr>
            <p:ph type="body" idx="1"/>
          </p:nvPr>
        </p:nvSpPr>
        <p:spPr>
          <a:xfrm>
            <a:off x="381000" y="1295400"/>
            <a:ext cx="7772400" cy="2208213"/>
          </a:xfrm>
        </p:spPr>
        <p:txBody>
          <a:bodyPr/>
          <a:lstStyle/>
          <a:p>
            <a:pPr eaLnBrk="1" hangingPunct="1">
              <a:buClrTx/>
            </a:pPr>
            <a:r>
              <a:rPr lang="en-US" sz="2400" b="1" dirty="0" smtClean="0"/>
              <a:t>Adaptations of herbivore vs. carnivore</a:t>
            </a:r>
          </a:p>
          <a:p>
            <a:pPr lvl="1" eaLnBrk="1" hangingPunct="1"/>
            <a:r>
              <a:rPr lang="en-US" dirty="0" smtClean="0"/>
              <a:t>specialization in teeth</a:t>
            </a:r>
          </a:p>
          <a:p>
            <a:pPr lvl="1" eaLnBrk="1" hangingPunct="1"/>
            <a:r>
              <a:rPr lang="en-US" dirty="0" smtClean="0"/>
              <a:t>length of digestive system</a:t>
            </a:r>
          </a:p>
          <a:p>
            <a:pPr lvl="1" eaLnBrk="1" hangingPunct="1"/>
            <a:r>
              <a:rPr lang="en-US" dirty="0" smtClean="0"/>
              <a:t>number &amp; size of stomachs</a:t>
            </a:r>
          </a:p>
        </p:txBody>
      </p:sp>
      <p:pic>
        <p:nvPicPr>
          <p:cNvPr id="531460" name="Picture 4" descr="41_27GITractComparison_CL"/>
          <p:cNvPicPr>
            <a:picLocks noChangeAspect="1" noChangeArrowheads="1"/>
          </p:cNvPicPr>
          <p:nvPr/>
        </p:nvPicPr>
        <p:blipFill>
          <a:blip r:embed="rId5" cstate="print"/>
          <a:srcRect/>
          <a:stretch>
            <a:fillRect/>
          </a:stretch>
        </p:blipFill>
        <p:spPr bwMode="auto">
          <a:xfrm>
            <a:off x="4495800" y="2971800"/>
            <a:ext cx="3567112" cy="3735167"/>
          </a:xfrm>
          <a:prstGeom prst="rect">
            <a:avLst/>
          </a:prstGeom>
          <a:noFill/>
          <a:ln w="9525">
            <a:noFill/>
            <a:miter lim="800000"/>
            <a:headEnd/>
            <a:tailEnd/>
          </a:ln>
        </p:spPr>
      </p:pic>
      <p:pic>
        <p:nvPicPr>
          <p:cNvPr id="531461" name="Picture 5" descr="41_26TeethRevealDiet_L"/>
          <p:cNvPicPr>
            <a:picLocks noChangeAspect="1" noChangeArrowheads="1"/>
          </p:cNvPicPr>
          <p:nvPr/>
        </p:nvPicPr>
        <p:blipFill>
          <a:blip r:embed="rId6" cstate="print"/>
          <a:srcRect/>
          <a:stretch>
            <a:fillRect/>
          </a:stretch>
        </p:blipFill>
        <p:spPr bwMode="auto">
          <a:xfrm>
            <a:off x="1447800" y="3048000"/>
            <a:ext cx="2465387" cy="3707572"/>
          </a:xfrm>
          <a:prstGeom prst="rect">
            <a:avLst/>
          </a:prstGeom>
          <a:noFill/>
          <a:ln w="9525">
            <a:noFill/>
            <a:miter lim="800000"/>
            <a:headEnd/>
            <a:tailEnd/>
          </a:ln>
        </p:spPr>
      </p:pic>
      <p:pic>
        <p:nvPicPr>
          <p:cNvPr id="14338" name="Picture 2" descr="http://beef-cattle.net/wp-content/uploads/Cow-Stomach.jpg"/>
          <p:cNvPicPr>
            <a:picLocks noChangeAspect="1" noChangeArrowheads="1"/>
          </p:cNvPicPr>
          <p:nvPr/>
        </p:nvPicPr>
        <p:blipFill>
          <a:blip r:embed="rId7" cstate="print"/>
          <a:srcRect/>
          <a:stretch>
            <a:fillRect/>
          </a:stretch>
        </p:blipFill>
        <p:spPr bwMode="auto">
          <a:xfrm>
            <a:off x="6172200" y="1143000"/>
            <a:ext cx="2971800" cy="1925727"/>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31459">
                                            <p:txEl>
                                              <p:pRg st="1" end="1"/>
                                            </p:txEl>
                                          </p:spTgt>
                                        </p:tgtEl>
                                        <p:attrNameLst>
                                          <p:attrName>style.visibility</p:attrName>
                                        </p:attrNameLst>
                                      </p:cBhvr>
                                      <p:to>
                                        <p:strVal val="visible"/>
                                      </p:to>
                                    </p:set>
                                    <p:anim calcmode="lin" valueType="num">
                                      <p:cBhvr additive="base">
                                        <p:cTn id="7" dur="500" fill="hold"/>
                                        <p:tgtEl>
                                          <p:spTgt spid="531459">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3145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531461"/>
                                        </p:tgtEl>
                                        <p:attrNameLst>
                                          <p:attrName>style.visibility</p:attrName>
                                        </p:attrNameLst>
                                      </p:cBhvr>
                                      <p:to>
                                        <p:strVal val="visible"/>
                                      </p:to>
                                    </p:set>
                                    <p:animEffect transition="in" filter="wipe(left)">
                                      <p:cBhvr>
                                        <p:cTn id="13" dur="500"/>
                                        <p:tgtEl>
                                          <p:spTgt spid="531461"/>
                                        </p:tgtEl>
                                      </p:cBhvr>
                                    </p:animEffect>
                                  </p:childTnLst>
                                  <p:subTnLst>
                                    <p:audio>
                                      <p:cMediaNode>
                                        <p:cTn display="0" masterRel="sameClick">
                                          <p:stCondLst>
                                            <p:cond evt="begin" delay="0">
                                              <p:tn val="11"/>
                                            </p:cond>
                                          </p:stCondLst>
                                          <p:endCondLst>
                                            <p:cond evt="onStopAudio" delay="0">
                                              <p:tgtEl>
                                                <p:sldTgt/>
                                              </p:tgtEl>
                                            </p:cond>
                                          </p:endCondLst>
                                        </p:cTn>
                                        <p:tgtEl>
                                          <p:sndTgt r:embed="rId4" name="Pencil Check"/>
                                        </p:tgtEl>
                                      </p:cMediaNode>
                                    </p:audio>
                                  </p:sub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531459">
                                            <p:txEl>
                                              <p:pRg st="2" end="2"/>
                                            </p:txEl>
                                          </p:spTgt>
                                        </p:tgtEl>
                                        <p:attrNameLst>
                                          <p:attrName>style.visibility</p:attrName>
                                        </p:attrNameLst>
                                      </p:cBhvr>
                                      <p:to>
                                        <p:strVal val="visible"/>
                                      </p:to>
                                    </p:set>
                                    <p:anim calcmode="lin" valueType="num">
                                      <p:cBhvr additive="base">
                                        <p:cTn id="18" dur="500" fill="hold"/>
                                        <p:tgtEl>
                                          <p:spTgt spid="531459">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53145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6"/>
                                            </p:cond>
                                          </p:stCondLst>
                                          <p:endCondLst>
                                            <p:cond evt="onStopAudio" delay="0">
                                              <p:tgtEl>
                                                <p:sldTgt/>
                                              </p:tgtEl>
                                            </p:cond>
                                          </p:endCondLst>
                                        </p:cTn>
                                        <p:tgtEl>
                                          <p:sndTgt r:embed="rId3" name="Whoosh"/>
                                        </p:tgtEl>
                                      </p:cMediaNode>
                                    </p:audio>
                                  </p:sub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531460"/>
                                        </p:tgtEl>
                                        <p:attrNameLst>
                                          <p:attrName>style.visibility</p:attrName>
                                        </p:attrNameLst>
                                      </p:cBhvr>
                                      <p:to>
                                        <p:strVal val="visible"/>
                                      </p:to>
                                    </p:set>
                                    <p:animEffect transition="in" filter="wipe(left)">
                                      <p:cBhvr>
                                        <p:cTn id="24" dur="500"/>
                                        <p:tgtEl>
                                          <p:spTgt spid="531460"/>
                                        </p:tgtEl>
                                      </p:cBhvr>
                                    </p:animEffect>
                                  </p:childTnLst>
                                  <p:subTnLst>
                                    <p:audio>
                                      <p:cMediaNode>
                                        <p:cTn display="0" masterRel="sameClick">
                                          <p:stCondLst>
                                            <p:cond evt="begin" delay="0">
                                              <p:tn val="22"/>
                                            </p:cond>
                                          </p:stCondLst>
                                          <p:endCondLst>
                                            <p:cond evt="onStopAudio" delay="0">
                                              <p:tgtEl>
                                                <p:sldTgt/>
                                              </p:tgtEl>
                                            </p:cond>
                                          </p:endCondLst>
                                        </p:cTn>
                                        <p:tgtEl>
                                          <p:sndTgt r:embed="rId4" name="Pencil Check"/>
                                        </p:tgtEl>
                                      </p:cMediaNode>
                                    </p:audio>
                                  </p:sub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531459">
                                            <p:txEl>
                                              <p:pRg st="3" end="3"/>
                                            </p:txEl>
                                          </p:spTgt>
                                        </p:tgtEl>
                                        <p:attrNameLst>
                                          <p:attrName>style.visibility</p:attrName>
                                        </p:attrNameLst>
                                      </p:cBhvr>
                                      <p:to>
                                        <p:strVal val="visible"/>
                                      </p:to>
                                    </p:set>
                                    <p:anim calcmode="lin" valueType="num">
                                      <p:cBhvr additive="base">
                                        <p:cTn id="29" dur="500" fill="hold"/>
                                        <p:tgtEl>
                                          <p:spTgt spid="531459">
                                            <p:txEl>
                                              <p:pRg st="3" end="3"/>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3145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1459"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219200"/>
            <a:ext cx="8686800" cy="4937760"/>
          </a:xfrm>
        </p:spPr>
        <p:txBody>
          <a:bodyPr/>
          <a:lstStyle/>
          <a:p>
            <a:r>
              <a:rPr lang="en-US" b="1" dirty="0" smtClean="0"/>
              <a:t>Animals have different diets and methods of feeding.</a:t>
            </a:r>
          </a:p>
          <a:p>
            <a:pPr lvl="1"/>
            <a:r>
              <a:rPr lang="en-US" dirty="0" smtClean="0"/>
              <a:t>Ex: Retiles and amphibians-swallow food whole immediately so no need for teeth for chewing</a:t>
            </a:r>
          </a:p>
          <a:p>
            <a:pPr lvl="1"/>
            <a:endParaRPr lang="en-US" dirty="0" smtClean="0"/>
          </a:p>
          <a:p>
            <a:pPr lvl="1"/>
            <a:endParaRPr lang="en-US" dirty="0" smtClean="0"/>
          </a:p>
          <a:p>
            <a:pPr lvl="1"/>
            <a:endParaRPr lang="en-US" dirty="0" smtClean="0"/>
          </a:p>
          <a:p>
            <a:pPr lvl="1">
              <a:buNone/>
            </a:pPr>
            <a:endParaRPr lang="en-US" dirty="0" smtClean="0"/>
          </a:p>
          <a:p>
            <a:pPr lvl="1"/>
            <a:r>
              <a:rPr lang="en-US" dirty="0" smtClean="0"/>
              <a:t>Mammals cut and chew food before swallowing and so have adapted different types of teeth</a:t>
            </a:r>
            <a:endParaRPr lang="en-US" dirty="0"/>
          </a:p>
        </p:txBody>
      </p:sp>
      <p:sp>
        <p:nvSpPr>
          <p:cNvPr id="4" name="Rectangle 2"/>
          <p:cNvSpPr>
            <a:spLocks noGrp="1" noChangeArrowheads="1"/>
          </p:cNvSpPr>
          <p:nvPr>
            <p:ph type="title"/>
          </p:nvPr>
        </p:nvSpPr>
        <p:spPr/>
        <p:txBody>
          <a:bodyPr>
            <a:normAutofit fontScale="90000"/>
          </a:bodyPr>
          <a:lstStyle/>
          <a:p>
            <a:pPr eaLnBrk="1" hangingPunct="1"/>
            <a:r>
              <a:rPr lang="en-US" altLang="en-US" dirty="0" smtClean="0"/>
              <a:t>Evolutionary adaptations to different diets</a:t>
            </a:r>
            <a:endParaRPr lang="en-US" dirty="0" smtClean="0"/>
          </a:p>
        </p:txBody>
      </p:sp>
      <p:pic>
        <p:nvPicPr>
          <p:cNvPr id="82946" name="Picture 2" descr="http://4.bp.blogspot.com/-beK9_xmAS-I/ToVooB-EnVI/AAAAAAAABj0/Zgo7HFuZJio/s1600/1a8f45b0b59269bacca184064780991f.wix_mp.jpeg"/>
          <p:cNvPicPr>
            <a:picLocks noChangeAspect="1" noChangeArrowheads="1"/>
          </p:cNvPicPr>
          <p:nvPr/>
        </p:nvPicPr>
        <p:blipFill>
          <a:blip r:embed="rId2" cstate="print"/>
          <a:srcRect/>
          <a:stretch>
            <a:fillRect/>
          </a:stretch>
        </p:blipFill>
        <p:spPr bwMode="auto">
          <a:xfrm>
            <a:off x="6077060" y="2209800"/>
            <a:ext cx="2056106" cy="1828799"/>
          </a:xfrm>
          <a:prstGeom prst="rect">
            <a:avLst/>
          </a:prstGeom>
          <a:noFill/>
        </p:spPr>
      </p:pic>
      <p:pic>
        <p:nvPicPr>
          <p:cNvPr id="82948" name="Picture 4" descr="http://herptilesonline.com/snake%20mouth%201.jpg"/>
          <p:cNvPicPr>
            <a:picLocks noChangeAspect="1" noChangeArrowheads="1"/>
          </p:cNvPicPr>
          <p:nvPr/>
        </p:nvPicPr>
        <p:blipFill>
          <a:blip r:embed="rId3" cstate="print"/>
          <a:srcRect/>
          <a:stretch>
            <a:fillRect/>
          </a:stretch>
        </p:blipFill>
        <p:spPr bwMode="auto">
          <a:xfrm>
            <a:off x="2438400" y="2496607"/>
            <a:ext cx="1524000" cy="1672167"/>
          </a:xfrm>
          <a:prstGeom prst="rect">
            <a:avLst/>
          </a:prstGeom>
          <a:noFill/>
        </p:spPr>
      </p:pic>
      <p:pic>
        <p:nvPicPr>
          <p:cNvPr id="82950" name="Picture 6" descr="http://1.bp.blogspot.com/_W19ZkFqGT-M/Sz2ri8ZKWiI/AAAAAAAADZI/MdwPyTQFogI/s400/Cows+teeth+FM+good.jpg"/>
          <p:cNvPicPr>
            <a:picLocks noChangeAspect="1" noChangeArrowheads="1"/>
          </p:cNvPicPr>
          <p:nvPr/>
        </p:nvPicPr>
        <p:blipFill>
          <a:blip r:embed="rId4" cstate="print"/>
          <a:srcRect/>
          <a:stretch>
            <a:fillRect/>
          </a:stretch>
        </p:blipFill>
        <p:spPr bwMode="auto">
          <a:xfrm>
            <a:off x="6553200" y="4572000"/>
            <a:ext cx="2015756" cy="2039471"/>
          </a:xfrm>
          <a:prstGeom prst="rect">
            <a:avLst/>
          </a:prstGeom>
          <a:noFill/>
        </p:spPr>
      </p:pic>
      <p:pic>
        <p:nvPicPr>
          <p:cNvPr id="82952" name="Picture 8" descr="http://www.featurepics.com/FI/Thumb300/20070810/Lion-Teeth-406635.jpg"/>
          <p:cNvPicPr>
            <a:picLocks noChangeAspect="1" noChangeArrowheads="1"/>
          </p:cNvPicPr>
          <p:nvPr/>
        </p:nvPicPr>
        <p:blipFill>
          <a:blip r:embed="rId5" cstate="print"/>
          <a:srcRect/>
          <a:stretch>
            <a:fillRect/>
          </a:stretch>
        </p:blipFill>
        <p:spPr bwMode="auto">
          <a:xfrm>
            <a:off x="3962400" y="4876800"/>
            <a:ext cx="2295525" cy="1825173"/>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Dentition</a:t>
            </a:r>
            <a:endParaRPr lang="en-US" dirty="0"/>
          </a:p>
        </p:txBody>
      </p:sp>
      <p:sp>
        <p:nvSpPr>
          <p:cNvPr id="3" name="Content Placeholder 2"/>
          <p:cNvSpPr>
            <a:spLocks noGrp="1"/>
          </p:cNvSpPr>
          <p:nvPr>
            <p:ph sz="quarter" idx="1"/>
          </p:nvPr>
        </p:nvSpPr>
        <p:spPr/>
        <p:txBody>
          <a:bodyPr>
            <a:normAutofit/>
          </a:bodyPr>
          <a:lstStyle/>
          <a:p>
            <a:r>
              <a:rPr lang="en-US" b="1" dirty="0" smtClean="0"/>
              <a:t>Mechanical digestion </a:t>
            </a:r>
            <a:r>
              <a:rPr lang="en-US" dirty="0" smtClean="0"/>
              <a:t>(cutting and chewing food) increases surface area for enzyme action and make swallowing easier</a:t>
            </a:r>
          </a:p>
          <a:p>
            <a:r>
              <a:rPr lang="en-US" dirty="0" smtClean="0"/>
              <a:t>Mammals have evolved different types of teeth with each type being </a:t>
            </a:r>
            <a:r>
              <a:rPr lang="en-US" b="1" dirty="0" err="1" smtClean="0"/>
              <a:t>specialised</a:t>
            </a:r>
            <a:r>
              <a:rPr lang="en-US" b="1" dirty="0" smtClean="0"/>
              <a:t> </a:t>
            </a:r>
            <a:r>
              <a:rPr lang="en-US" dirty="0" smtClean="0"/>
              <a:t>for a different function</a:t>
            </a:r>
          </a:p>
          <a:p>
            <a:pPr>
              <a:buNone/>
            </a:pPr>
            <a:endParaRPr lang="en-US" dirty="0" smtClean="0"/>
          </a:p>
        </p:txBody>
      </p:sp>
      <p:pic>
        <p:nvPicPr>
          <p:cNvPr id="5124" name="Picture 4" descr="http://t0.gstatic.com/images?q=tbn:ANd9GcQ5D1xC6eLiaCBotC7VNoLAOhNBn8M7NqD7MO5lqLCjIfg_LzJo_n_zZ6LF"/>
          <p:cNvPicPr>
            <a:picLocks noChangeAspect="1" noChangeArrowheads="1"/>
          </p:cNvPicPr>
          <p:nvPr/>
        </p:nvPicPr>
        <p:blipFill>
          <a:blip r:embed="rId2" cstate="print"/>
          <a:srcRect/>
          <a:stretch>
            <a:fillRect/>
          </a:stretch>
        </p:blipFill>
        <p:spPr bwMode="auto">
          <a:xfrm>
            <a:off x="2590800" y="3581400"/>
            <a:ext cx="4800600" cy="2500636"/>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219200" y="381000"/>
            <a:ext cx="7772400" cy="762000"/>
          </a:xfrm>
        </p:spPr>
        <p:txBody>
          <a:bodyPr/>
          <a:lstStyle/>
          <a:p>
            <a:pPr eaLnBrk="1" hangingPunct="1"/>
            <a:r>
              <a:rPr lang="en-US" smtClean="0"/>
              <a:t>Teeth </a:t>
            </a:r>
          </a:p>
        </p:txBody>
      </p:sp>
      <p:sp>
        <p:nvSpPr>
          <p:cNvPr id="533507" name="Rectangle 3" descr="Rectangle: Click to edit Master text styles&#10;Second level&#10;Third level&#10;Fourth level&#10;Fifth level"/>
          <p:cNvSpPr>
            <a:spLocks noGrp="1" noChangeArrowheads="1"/>
          </p:cNvSpPr>
          <p:nvPr>
            <p:ph type="body" idx="1"/>
          </p:nvPr>
        </p:nvSpPr>
        <p:spPr>
          <a:xfrm>
            <a:off x="304800" y="1219200"/>
            <a:ext cx="4495800" cy="5334000"/>
          </a:xfrm>
        </p:spPr>
        <p:txBody>
          <a:bodyPr>
            <a:normAutofit/>
          </a:bodyPr>
          <a:lstStyle/>
          <a:p>
            <a:pPr>
              <a:lnSpc>
                <a:spcPct val="90000"/>
              </a:lnSpc>
              <a:buClr>
                <a:srgbClr val="00005D"/>
              </a:buClr>
            </a:pPr>
            <a:r>
              <a:rPr lang="en-US" dirty="0" smtClean="0"/>
              <a:t>There are differences between the teeth of carnivores and herbivores reflecting their differing diets</a:t>
            </a:r>
          </a:p>
        </p:txBody>
      </p:sp>
      <p:pic>
        <p:nvPicPr>
          <p:cNvPr id="29700" name="Picture 4"/>
          <p:cNvPicPr>
            <a:picLocks noChangeAspect="1" noChangeArrowheads="1"/>
          </p:cNvPicPr>
          <p:nvPr/>
        </p:nvPicPr>
        <p:blipFill>
          <a:blip r:embed="rId4" cstate="print"/>
          <a:srcRect b="4662"/>
          <a:stretch>
            <a:fillRect/>
          </a:stretch>
        </p:blipFill>
        <p:spPr bwMode="auto">
          <a:xfrm>
            <a:off x="4572000" y="1143000"/>
            <a:ext cx="4422775" cy="52578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33507">
                                            <p:txEl>
                                              <p:pRg st="0" end="0"/>
                                            </p:txEl>
                                          </p:spTgt>
                                        </p:tgtEl>
                                        <p:attrNameLst>
                                          <p:attrName>style.visibility</p:attrName>
                                        </p:attrNameLst>
                                      </p:cBhvr>
                                      <p:to>
                                        <p:strVal val="visible"/>
                                      </p:to>
                                    </p:set>
                                    <p:anim calcmode="lin" valueType="num">
                                      <p:cBhvr additive="base">
                                        <p:cTn id="7" dur="500" fill="hold"/>
                                        <p:tgtEl>
                                          <p:spTgt spid="5335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3350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3507"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026"/>
          <p:cNvSpPr>
            <a:spLocks noGrp="1" noChangeArrowheads="1"/>
          </p:cNvSpPr>
          <p:nvPr>
            <p:ph type="title"/>
          </p:nvPr>
        </p:nvSpPr>
        <p:spPr/>
        <p:txBody>
          <a:bodyPr/>
          <a:lstStyle/>
          <a:p>
            <a:pPr eaLnBrk="1" hangingPunct="1"/>
            <a:r>
              <a:rPr lang="en-US" dirty="0" smtClean="0"/>
              <a:t>What do </a:t>
            </a:r>
            <a:r>
              <a:rPr lang="en-US" dirty="0" err="1" smtClean="0"/>
              <a:t>heterotrophs</a:t>
            </a:r>
            <a:r>
              <a:rPr lang="en-US" dirty="0" smtClean="0"/>
              <a:t> need to live?</a:t>
            </a:r>
          </a:p>
        </p:txBody>
      </p:sp>
      <p:grpSp>
        <p:nvGrpSpPr>
          <p:cNvPr id="14" name="Group 13"/>
          <p:cNvGrpSpPr/>
          <p:nvPr/>
        </p:nvGrpSpPr>
        <p:grpSpPr>
          <a:xfrm>
            <a:off x="6248400" y="1905000"/>
            <a:ext cx="2743200" cy="2743200"/>
            <a:chOff x="5257800" y="1905000"/>
            <a:chExt cx="3733800" cy="3505200"/>
          </a:xfrm>
        </p:grpSpPr>
        <p:pic>
          <p:nvPicPr>
            <p:cNvPr id="4099" name="Picture 1028"/>
            <p:cNvPicPr>
              <a:picLocks noChangeAspect="1" noChangeArrowheads="1"/>
            </p:cNvPicPr>
            <p:nvPr/>
          </p:nvPicPr>
          <p:blipFill>
            <a:blip r:embed="rId4" cstate="print"/>
            <a:srcRect/>
            <a:stretch>
              <a:fillRect/>
            </a:stretch>
          </p:blipFill>
          <p:spPr bwMode="auto">
            <a:xfrm>
              <a:off x="6248400" y="1905000"/>
              <a:ext cx="2411412" cy="3352800"/>
            </a:xfrm>
            <a:prstGeom prst="rect">
              <a:avLst/>
            </a:prstGeom>
            <a:noFill/>
            <a:ln w="9525">
              <a:noFill/>
              <a:miter lim="800000"/>
              <a:headEnd/>
              <a:tailEnd/>
            </a:ln>
          </p:spPr>
        </p:pic>
        <p:grpSp>
          <p:nvGrpSpPr>
            <p:cNvPr id="2" name="Group 1029"/>
            <p:cNvGrpSpPr>
              <a:grpSpLocks/>
            </p:cNvGrpSpPr>
            <p:nvPr/>
          </p:nvGrpSpPr>
          <p:grpSpPr bwMode="auto">
            <a:xfrm>
              <a:off x="5257800" y="4267200"/>
              <a:ext cx="1600200" cy="1143000"/>
              <a:chOff x="2880" y="3168"/>
              <a:chExt cx="1008" cy="720"/>
            </a:xfrm>
          </p:grpSpPr>
          <p:sp>
            <p:nvSpPr>
              <p:cNvPr id="4108" name="AutoShape 1030"/>
              <p:cNvSpPr>
                <a:spLocks noChangeArrowheads="1"/>
              </p:cNvSpPr>
              <p:nvPr/>
            </p:nvSpPr>
            <p:spPr bwMode="auto">
              <a:xfrm rot="-5400000">
                <a:off x="3168" y="3168"/>
                <a:ext cx="720" cy="720"/>
              </a:xfrm>
              <a:custGeom>
                <a:avLst/>
                <a:gdLst>
                  <a:gd name="T0" fmla="*/ 22 w 21600"/>
                  <a:gd name="T1" fmla="*/ 6 h 21600"/>
                  <a:gd name="T2" fmla="*/ 17 w 21600"/>
                  <a:gd name="T3" fmla="*/ 3 h 21600"/>
                  <a:gd name="T4" fmla="*/ 20 w 21600"/>
                  <a:gd name="T5" fmla="*/ 7 h 21600"/>
                  <a:gd name="T6" fmla="*/ 27 w 21600"/>
                  <a:gd name="T7" fmla="*/ 12 h 21600"/>
                  <a:gd name="T8" fmla="*/ 23 w 21600"/>
                  <a:gd name="T9" fmla="*/ 16 h 21600"/>
                  <a:gd name="T10" fmla="*/ 18 w 21600"/>
                  <a:gd name="T11" fmla="*/ 12 h 21600"/>
                  <a:gd name="T12" fmla="*/ 0 60000 65536"/>
                  <a:gd name="T13" fmla="*/ 0 60000 65536"/>
                  <a:gd name="T14" fmla="*/ 0 60000 65536"/>
                  <a:gd name="T15" fmla="*/ 0 60000 65536"/>
                  <a:gd name="T16" fmla="*/ 0 60000 65536"/>
                  <a:gd name="T17" fmla="*/ 0 60000 65536"/>
                  <a:gd name="T18" fmla="*/ 3150 w 21600"/>
                  <a:gd name="T19" fmla="*/ 3150 h 21600"/>
                  <a:gd name="T20" fmla="*/ 18450 w 21600"/>
                  <a:gd name="T21" fmla="*/ 1845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8838" y="10709"/>
                    </a:moveTo>
                    <a:cubicBezTo>
                      <a:pt x="18806" y="7874"/>
                      <a:pt x="17284" y="5266"/>
                      <a:pt x="14831" y="3845"/>
                    </a:cubicBezTo>
                    <a:lnTo>
                      <a:pt x="16216" y="1456"/>
                    </a:lnTo>
                    <a:cubicBezTo>
                      <a:pt x="19510" y="3366"/>
                      <a:pt x="21556" y="6869"/>
                      <a:pt x="21599" y="10677"/>
                    </a:cubicBezTo>
                    <a:lnTo>
                      <a:pt x="24299" y="10647"/>
                    </a:lnTo>
                    <a:lnTo>
                      <a:pt x="20265" y="14774"/>
                    </a:lnTo>
                    <a:lnTo>
                      <a:pt x="16138" y="10739"/>
                    </a:lnTo>
                    <a:lnTo>
                      <a:pt x="18838" y="10709"/>
                    </a:lnTo>
                    <a:close/>
                  </a:path>
                </a:pathLst>
              </a:custGeom>
              <a:solidFill>
                <a:srgbClr val="00A5EF"/>
              </a:solidFill>
              <a:ln w="9525">
                <a:solidFill>
                  <a:schemeClr val="tx1"/>
                </a:solidFill>
                <a:miter lim="800000"/>
                <a:headEnd/>
                <a:tailEnd/>
              </a:ln>
            </p:spPr>
            <p:txBody>
              <a:bodyPr wrap="none" anchor="ctr"/>
              <a:lstStyle/>
              <a:p>
                <a:endParaRPr lang="en-US"/>
              </a:p>
            </p:txBody>
          </p:sp>
          <p:sp>
            <p:nvSpPr>
              <p:cNvPr id="4109" name="Oval 1031"/>
              <p:cNvSpPr>
                <a:spLocks noChangeArrowheads="1"/>
              </p:cNvSpPr>
              <p:nvPr/>
            </p:nvSpPr>
            <p:spPr bwMode="auto">
              <a:xfrm>
                <a:off x="2880" y="3360"/>
                <a:ext cx="384" cy="384"/>
              </a:xfrm>
              <a:prstGeom prst="ellipse">
                <a:avLst/>
              </a:prstGeom>
              <a:solidFill>
                <a:srgbClr val="00A5EF"/>
              </a:solidFill>
              <a:ln w="9525">
                <a:solidFill>
                  <a:schemeClr val="tx1"/>
                </a:solidFill>
                <a:round/>
                <a:headEnd/>
                <a:tailEnd/>
              </a:ln>
            </p:spPr>
            <p:txBody>
              <a:bodyPr wrap="none" anchor="ctr"/>
              <a:lstStyle/>
              <a:p>
                <a:pPr algn="ctr"/>
                <a:r>
                  <a:rPr lang="en-US" sz="2000" b="1" dirty="0">
                    <a:solidFill>
                      <a:srgbClr val="0F116A"/>
                    </a:solidFill>
                  </a:rPr>
                  <a:t>O</a:t>
                </a:r>
                <a:r>
                  <a:rPr lang="en-US" sz="2000" b="1" baseline="-25000" dirty="0">
                    <a:solidFill>
                      <a:srgbClr val="0F116A"/>
                    </a:solidFill>
                  </a:rPr>
                  <a:t>2</a:t>
                </a:r>
                <a:endParaRPr lang="en-US" sz="2000" b="1" dirty="0">
                  <a:solidFill>
                    <a:srgbClr val="0F116A"/>
                  </a:solidFill>
                </a:endParaRPr>
              </a:p>
            </p:txBody>
          </p:sp>
        </p:grpSp>
        <p:grpSp>
          <p:nvGrpSpPr>
            <p:cNvPr id="3" name="Group 1032"/>
            <p:cNvGrpSpPr>
              <a:grpSpLocks/>
            </p:cNvGrpSpPr>
            <p:nvPr/>
          </p:nvGrpSpPr>
          <p:grpSpPr bwMode="auto">
            <a:xfrm>
              <a:off x="5257800" y="2133600"/>
              <a:ext cx="1600200" cy="1143000"/>
              <a:chOff x="2880" y="2160"/>
              <a:chExt cx="1008" cy="720"/>
            </a:xfrm>
          </p:grpSpPr>
          <p:sp>
            <p:nvSpPr>
              <p:cNvPr id="4106" name="AutoShape 1033"/>
              <p:cNvSpPr>
                <a:spLocks noChangeArrowheads="1"/>
              </p:cNvSpPr>
              <p:nvPr/>
            </p:nvSpPr>
            <p:spPr bwMode="auto">
              <a:xfrm rot="5400000" flipV="1">
                <a:off x="3168" y="2160"/>
                <a:ext cx="720" cy="720"/>
              </a:xfrm>
              <a:custGeom>
                <a:avLst/>
                <a:gdLst>
                  <a:gd name="T0" fmla="*/ 22 w 21600"/>
                  <a:gd name="T1" fmla="*/ 6 h 21600"/>
                  <a:gd name="T2" fmla="*/ 17 w 21600"/>
                  <a:gd name="T3" fmla="*/ 3 h 21600"/>
                  <a:gd name="T4" fmla="*/ 20 w 21600"/>
                  <a:gd name="T5" fmla="*/ 7 h 21600"/>
                  <a:gd name="T6" fmla="*/ 27 w 21600"/>
                  <a:gd name="T7" fmla="*/ 12 h 21600"/>
                  <a:gd name="T8" fmla="*/ 23 w 21600"/>
                  <a:gd name="T9" fmla="*/ 16 h 21600"/>
                  <a:gd name="T10" fmla="*/ 18 w 21600"/>
                  <a:gd name="T11" fmla="*/ 12 h 21600"/>
                  <a:gd name="T12" fmla="*/ 0 60000 65536"/>
                  <a:gd name="T13" fmla="*/ 0 60000 65536"/>
                  <a:gd name="T14" fmla="*/ 0 60000 65536"/>
                  <a:gd name="T15" fmla="*/ 0 60000 65536"/>
                  <a:gd name="T16" fmla="*/ 0 60000 65536"/>
                  <a:gd name="T17" fmla="*/ 0 60000 65536"/>
                  <a:gd name="T18" fmla="*/ 3150 w 21600"/>
                  <a:gd name="T19" fmla="*/ 3150 h 21600"/>
                  <a:gd name="T20" fmla="*/ 18450 w 21600"/>
                  <a:gd name="T21" fmla="*/ 1845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8838" y="10709"/>
                    </a:moveTo>
                    <a:cubicBezTo>
                      <a:pt x="18806" y="7874"/>
                      <a:pt x="17284" y="5266"/>
                      <a:pt x="14831" y="3845"/>
                    </a:cubicBezTo>
                    <a:lnTo>
                      <a:pt x="16216" y="1456"/>
                    </a:lnTo>
                    <a:cubicBezTo>
                      <a:pt x="19510" y="3366"/>
                      <a:pt x="21556" y="6869"/>
                      <a:pt x="21599" y="10677"/>
                    </a:cubicBezTo>
                    <a:lnTo>
                      <a:pt x="24299" y="10647"/>
                    </a:lnTo>
                    <a:lnTo>
                      <a:pt x="20265" y="14774"/>
                    </a:lnTo>
                    <a:lnTo>
                      <a:pt x="16138" y="10739"/>
                    </a:lnTo>
                    <a:lnTo>
                      <a:pt x="18838" y="10709"/>
                    </a:lnTo>
                    <a:close/>
                  </a:path>
                </a:pathLst>
              </a:custGeom>
              <a:solidFill>
                <a:srgbClr val="660000"/>
              </a:solidFill>
              <a:ln w="9525">
                <a:solidFill>
                  <a:schemeClr val="tx1"/>
                </a:solidFill>
                <a:miter lim="800000"/>
                <a:headEnd/>
                <a:tailEnd/>
              </a:ln>
            </p:spPr>
            <p:txBody>
              <a:bodyPr wrap="none" anchor="ctr"/>
              <a:lstStyle/>
              <a:p>
                <a:endParaRPr lang="en-US"/>
              </a:p>
            </p:txBody>
          </p:sp>
          <p:sp>
            <p:nvSpPr>
              <p:cNvPr id="4107" name="AutoShape 1034"/>
              <p:cNvSpPr>
                <a:spLocks noChangeArrowheads="1"/>
              </p:cNvSpPr>
              <p:nvPr/>
            </p:nvSpPr>
            <p:spPr bwMode="auto">
              <a:xfrm>
                <a:off x="2880" y="2256"/>
                <a:ext cx="480" cy="409"/>
              </a:xfrm>
              <a:prstGeom prst="hexagon">
                <a:avLst>
                  <a:gd name="adj" fmla="val 28884"/>
                  <a:gd name="vf" fmla="val 115470"/>
                </a:avLst>
              </a:prstGeom>
              <a:solidFill>
                <a:srgbClr val="FFCC18"/>
              </a:solidFill>
              <a:ln w="9525">
                <a:solidFill>
                  <a:schemeClr val="tx1"/>
                </a:solidFill>
                <a:miter lim="800000"/>
                <a:headEnd/>
                <a:tailEnd/>
              </a:ln>
            </p:spPr>
            <p:txBody>
              <a:bodyPr wrap="none" anchor="ctr"/>
              <a:lstStyle/>
              <a:p>
                <a:pPr algn="ctr"/>
                <a:r>
                  <a:rPr lang="en-US" sz="2000" b="1" dirty="0">
                    <a:solidFill>
                      <a:srgbClr val="660000"/>
                    </a:solidFill>
                  </a:rPr>
                  <a:t>food</a:t>
                </a:r>
                <a:endParaRPr lang="en-US" sz="3000" b="1" dirty="0">
                  <a:solidFill>
                    <a:srgbClr val="0F116A"/>
                  </a:solidFill>
                </a:endParaRPr>
              </a:p>
            </p:txBody>
          </p:sp>
        </p:grpSp>
        <p:grpSp>
          <p:nvGrpSpPr>
            <p:cNvPr id="4" name="Group 1035"/>
            <p:cNvGrpSpPr>
              <a:grpSpLocks/>
            </p:cNvGrpSpPr>
            <p:nvPr/>
          </p:nvGrpSpPr>
          <p:grpSpPr bwMode="auto">
            <a:xfrm>
              <a:off x="6934200" y="2895600"/>
              <a:ext cx="2057400" cy="1712913"/>
              <a:chOff x="4176" y="2784"/>
              <a:chExt cx="1296" cy="1079"/>
            </a:xfrm>
          </p:grpSpPr>
          <p:sp>
            <p:nvSpPr>
              <p:cNvPr id="4104" name="AutoShape 1036"/>
              <p:cNvSpPr>
                <a:spLocks noChangeArrowheads="1"/>
              </p:cNvSpPr>
              <p:nvPr/>
            </p:nvSpPr>
            <p:spPr bwMode="auto">
              <a:xfrm rot="5400000" flipV="1">
                <a:off x="4176" y="2784"/>
                <a:ext cx="720" cy="720"/>
              </a:xfrm>
              <a:custGeom>
                <a:avLst/>
                <a:gdLst>
                  <a:gd name="T0" fmla="*/ 22 w 21600"/>
                  <a:gd name="T1" fmla="*/ 6 h 21600"/>
                  <a:gd name="T2" fmla="*/ 17 w 21600"/>
                  <a:gd name="T3" fmla="*/ 3 h 21600"/>
                  <a:gd name="T4" fmla="*/ 20 w 21600"/>
                  <a:gd name="T5" fmla="*/ 7 h 21600"/>
                  <a:gd name="T6" fmla="*/ 27 w 21600"/>
                  <a:gd name="T7" fmla="*/ 12 h 21600"/>
                  <a:gd name="T8" fmla="*/ 23 w 21600"/>
                  <a:gd name="T9" fmla="*/ 16 h 21600"/>
                  <a:gd name="T10" fmla="*/ 18 w 21600"/>
                  <a:gd name="T11" fmla="*/ 12 h 21600"/>
                  <a:gd name="T12" fmla="*/ 0 60000 65536"/>
                  <a:gd name="T13" fmla="*/ 0 60000 65536"/>
                  <a:gd name="T14" fmla="*/ 0 60000 65536"/>
                  <a:gd name="T15" fmla="*/ 0 60000 65536"/>
                  <a:gd name="T16" fmla="*/ 0 60000 65536"/>
                  <a:gd name="T17" fmla="*/ 0 60000 65536"/>
                  <a:gd name="T18" fmla="*/ 3150 w 21600"/>
                  <a:gd name="T19" fmla="*/ 3150 h 21600"/>
                  <a:gd name="T20" fmla="*/ 18450 w 21600"/>
                  <a:gd name="T21" fmla="*/ 1845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8838" y="10709"/>
                    </a:moveTo>
                    <a:cubicBezTo>
                      <a:pt x="18806" y="7874"/>
                      <a:pt x="17284" y="5266"/>
                      <a:pt x="14831" y="3845"/>
                    </a:cubicBezTo>
                    <a:lnTo>
                      <a:pt x="16216" y="1456"/>
                    </a:lnTo>
                    <a:cubicBezTo>
                      <a:pt x="19510" y="3366"/>
                      <a:pt x="21556" y="6869"/>
                      <a:pt x="21599" y="10677"/>
                    </a:cubicBezTo>
                    <a:lnTo>
                      <a:pt x="24299" y="10647"/>
                    </a:lnTo>
                    <a:lnTo>
                      <a:pt x="20265" y="14774"/>
                    </a:lnTo>
                    <a:lnTo>
                      <a:pt x="16138" y="10739"/>
                    </a:lnTo>
                    <a:lnTo>
                      <a:pt x="18838" y="10709"/>
                    </a:lnTo>
                    <a:close/>
                  </a:path>
                </a:pathLst>
              </a:custGeom>
              <a:solidFill>
                <a:srgbClr val="CC0000"/>
              </a:solidFill>
              <a:ln w="28575">
                <a:solidFill>
                  <a:srgbClr val="000000"/>
                </a:solidFill>
                <a:miter lim="800000"/>
                <a:headEnd/>
                <a:tailEnd/>
              </a:ln>
            </p:spPr>
            <p:txBody>
              <a:bodyPr wrap="none" anchor="ctr"/>
              <a:lstStyle/>
              <a:p>
                <a:endParaRPr lang="en-US"/>
              </a:p>
            </p:txBody>
          </p:sp>
          <p:sp>
            <p:nvSpPr>
              <p:cNvPr id="4105" name="AutoShape 1037"/>
              <p:cNvSpPr>
                <a:spLocks noChangeArrowheads="1"/>
              </p:cNvSpPr>
              <p:nvPr/>
            </p:nvSpPr>
            <p:spPr bwMode="auto">
              <a:xfrm>
                <a:off x="4704" y="3360"/>
                <a:ext cx="768" cy="503"/>
              </a:xfrm>
              <a:prstGeom prst="irregularSeal1">
                <a:avLst/>
              </a:prstGeom>
              <a:solidFill>
                <a:srgbClr val="CC0000"/>
              </a:solidFill>
              <a:ln w="57150">
                <a:solidFill>
                  <a:srgbClr val="FF6404"/>
                </a:solidFill>
                <a:miter lim="800000"/>
                <a:headEnd/>
                <a:tailEnd/>
              </a:ln>
            </p:spPr>
            <p:txBody>
              <a:bodyPr wrap="none" anchor="ctr"/>
              <a:lstStyle/>
              <a:p>
                <a:r>
                  <a:rPr lang="en-US" b="1">
                    <a:solidFill>
                      <a:srgbClr val="FFEA18"/>
                    </a:solidFill>
                  </a:rPr>
                  <a:t>ATP</a:t>
                </a:r>
                <a:endParaRPr lang="en-US" sz="6000" b="1">
                  <a:solidFill>
                    <a:schemeClr val="tx2"/>
                  </a:solidFill>
                </a:endParaRPr>
              </a:p>
            </p:txBody>
          </p:sp>
        </p:grpSp>
      </p:grpSp>
      <p:sp>
        <p:nvSpPr>
          <p:cNvPr id="547843" name="Rectangle 1027" descr="Rectangle: Click to edit Master text styles&#10;Second level&#10;Third level&#10;Fourth level&#10;Fifth level"/>
          <p:cNvSpPr>
            <a:spLocks noGrp="1" noChangeArrowheads="1"/>
          </p:cNvSpPr>
          <p:nvPr>
            <p:ph type="body" idx="1"/>
          </p:nvPr>
        </p:nvSpPr>
        <p:spPr>
          <a:xfrm>
            <a:off x="304800" y="1295400"/>
            <a:ext cx="6096000" cy="5059363"/>
          </a:xfrm>
        </p:spPr>
        <p:txBody>
          <a:bodyPr/>
          <a:lstStyle/>
          <a:p>
            <a:pPr eaLnBrk="1" hangingPunct="1"/>
            <a:r>
              <a:rPr lang="en-US" dirty="0" smtClean="0"/>
              <a:t>They make </a:t>
            </a:r>
            <a:r>
              <a:rPr lang="en-US" b="1" u="sng" dirty="0" smtClean="0"/>
              <a:t>energy</a:t>
            </a:r>
            <a:r>
              <a:rPr lang="en-US" dirty="0" smtClean="0"/>
              <a:t> using:</a:t>
            </a:r>
          </a:p>
          <a:p>
            <a:pPr lvl="1" eaLnBrk="1" hangingPunct="1"/>
            <a:r>
              <a:rPr lang="en-US" dirty="0" smtClean="0"/>
              <a:t>Food </a:t>
            </a:r>
            <a:r>
              <a:rPr lang="en-US" sz="2000" dirty="0" smtClean="0"/>
              <a:t>(organic compounds such as carbohydrates, protein..)</a:t>
            </a:r>
            <a:endParaRPr lang="en-US" dirty="0" smtClean="0">
              <a:solidFill>
                <a:srgbClr val="0F116A"/>
              </a:solidFill>
            </a:endParaRPr>
          </a:p>
          <a:p>
            <a:pPr lvl="1" eaLnBrk="1" hangingPunct="1"/>
            <a:r>
              <a:rPr lang="en-US" dirty="0" smtClean="0"/>
              <a:t>Oxygen</a:t>
            </a:r>
          </a:p>
          <a:p>
            <a:pPr lvl="1" eaLnBrk="1" hangingPunct="1">
              <a:buNone/>
            </a:pPr>
            <a:endParaRPr lang="en-US" dirty="0" smtClean="0">
              <a:solidFill>
                <a:srgbClr val="0F116A"/>
              </a:solidFill>
            </a:endParaRPr>
          </a:p>
          <a:p>
            <a:pPr eaLnBrk="1" hangingPunct="1"/>
            <a:r>
              <a:rPr lang="en-US" dirty="0" smtClean="0"/>
              <a:t>They </a:t>
            </a:r>
            <a:r>
              <a:rPr lang="en-US" b="1" u="sng" dirty="0" smtClean="0"/>
              <a:t>build bodies</a:t>
            </a:r>
            <a:r>
              <a:rPr lang="en-US" b="1" dirty="0" smtClean="0"/>
              <a:t> </a:t>
            </a:r>
            <a:r>
              <a:rPr lang="en-US" dirty="0" smtClean="0"/>
              <a:t>using:</a:t>
            </a:r>
          </a:p>
          <a:p>
            <a:pPr lvl="1" eaLnBrk="1" hangingPunct="1"/>
            <a:r>
              <a:rPr lang="en-US" dirty="0" smtClean="0"/>
              <a:t>food for raw materials </a:t>
            </a:r>
          </a:p>
          <a:p>
            <a:pPr marL="1085850" lvl="2" eaLnBrk="1" hangingPunct="1"/>
            <a:r>
              <a:rPr lang="en-US" dirty="0" smtClean="0"/>
              <a:t>amino acids, sugars, </a:t>
            </a:r>
            <a:br>
              <a:rPr lang="en-US" dirty="0" smtClean="0"/>
            </a:br>
            <a:r>
              <a:rPr lang="en-US" dirty="0" smtClean="0"/>
              <a:t>fats, nucleotides </a:t>
            </a:r>
          </a:p>
          <a:p>
            <a:pPr lvl="1" eaLnBrk="1" hangingPunct="1"/>
            <a:r>
              <a:rPr lang="en-US" dirty="0" smtClean="0"/>
              <a:t>ATP energy for synthesis</a:t>
            </a:r>
          </a:p>
        </p:txBody>
      </p:sp>
      <p:sp>
        <p:nvSpPr>
          <p:cNvPr id="15" name="TextBox 14"/>
          <p:cNvSpPr txBox="1"/>
          <p:nvPr/>
        </p:nvSpPr>
        <p:spPr>
          <a:xfrm>
            <a:off x="762000" y="5791200"/>
            <a:ext cx="8229600" cy="369332"/>
          </a:xfrm>
          <a:prstGeom prst="rect">
            <a:avLst/>
          </a:prstGeom>
          <a:noFill/>
        </p:spPr>
        <p:txBody>
          <a:bodyPr wrap="square" rtlCol="0">
            <a:spAutoFit/>
          </a:bodyPr>
          <a:lstStyle/>
          <a:p>
            <a:r>
              <a:rPr lang="en-US" dirty="0" smtClean="0"/>
              <a:t>This includes animals, fungi, some </a:t>
            </a:r>
            <a:r>
              <a:rPr lang="en-US" dirty="0" err="1" smtClean="0"/>
              <a:t>protoctists</a:t>
            </a:r>
            <a:r>
              <a:rPr lang="en-US" dirty="0" smtClean="0"/>
              <a:t> and some bacteria</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47843">
                                            <p:txEl>
                                              <p:pRg st="1" end="1"/>
                                            </p:txEl>
                                          </p:spTgt>
                                        </p:tgtEl>
                                        <p:attrNameLst>
                                          <p:attrName>style.visibility</p:attrName>
                                        </p:attrNameLst>
                                      </p:cBhvr>
                                      <p:to>
                                        <p:strVal val="visible"/>
                                      </p:to>
                                    </p:set>
                                    <p:anim calcmode="lin" valueType="num">
                                      <p:cBhvr additive="base">
                                        <p:cTn id="7" dur="500" fill="hold"/>
                                        <p:tgtEl>
                                          <p:spTgt spid="54784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4784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47843">
                                            <p:txEl>
                                              <p:pRg st="2" end="2"/>
                                            </p:txEl>
                                          </p:spTgt>
                                        </p:tgtEl>
                                        <p:attrNameLst>
                                          <p:attrName>style.visibility</p:attrName>
                                        </p:attrNameLst>
                                      </p:cBhvr>
                                      <p:to>
                                        <p:strVal val="visible"/>
                                      </p:to>
                                    </p:set>
                                    <p:anim calcmode="lin" valueType="num">
                                      <p:cBhvr additive="base">
                                        <p:cTn id="13" dur="500" fill="hold"/>
                                        <p:tgtEl>
                                          <p:spTgt spid="54784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4784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47843">
                                            <p:txEl>
                                              <p:pRg st="5" end="5"/>
                                            </p:txEl>
                                          </p:spTgt>
                                        </p:tgtEl>
                                        <p:attrNameLst>
                                          <p:attrName>style.visibility</p:attrName>
                                        </p:attrNameLst>
                                      </p:cBhvr>
                                      <p:to>
                                        <p:strVal val="visible"/>
                                      </p:to>
                                    </p:set>
                                    <p:anim calcmode="lin" valueType="num">
                                      <p:cBhvr additive="base">
                                        <p:cTn id="19" dur="500" fill="hold"/>
                                        <p:tgtEl>
                                          <p:spTgt spid="54784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47843">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47843">
                                            <p:txEl>
                                              <p:pRg st="6" end="6"/>
                                            </p:txEl>
                                          </p:spTgt>
                                        </p:tgtEl>
                                        <p:attrNameLst>
                                          <p:attrName>style.visibility</p:attrName>
                                        </p:attrNameLst>
                                      </p:cBhvr>
                                      <p:to>
                                        <p:strVal val="visible"/>
                                      </p:to>
                                    </p:set>
                                    <p:anim calcmode="lin" valueType="num">
                                      <p:cBhvr additive="base">
                                        <p:cTn id="25" dur="500" fill="hold"/>
                                        <p:tgtEl>
                                          <p:spTgt spid="547843">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47843">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47843">
                                            <p:txEl>
                                              <p:pRg st="7" end="7"/>
                                            </p:txEl>
                                          </p:spTgt>
                                        </p:tgtEl>
                                        <p:attrNameLst>
                                          <p:attrName>style.visibility</p:attrName>
                                        </p:attrNameLst>
                                      </p:cBhvr>
                                      <p:to>
                                        <p:strVal val="visible"/>
                                      </p:to>
                                    </p:set>
                                    <p:anim calcmode="lin" valueType="num">
                                      <p:cBhvr additive="base">
                                        <p:cTn id="31" dur="500" fill="hold"/>
                                        <p:tgtEl>
                                          <p:spTgt spid="547843">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47843">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7843"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upload.wikimedia.org/wikipedia/commons/c/c3/Anatomy_and_physiology_of_animals_Dogs_skull.jpg"/>
          <p:cNvPicPr>
            <a:picLocks noChangeAspect="1" noChangeArrowheads="1"/>
          </p:cNvPicPr>
          <p:nvPr/>
        </p:nvPicPr>
        <p:blipFill>
          <a:blip r:embed="rId2" cstate="print"/>
          <a:srcRect/>
          <a:stretch>
            <a:fillRect/>
          </a:stretch>
        </p:blipFill>
        <p:spPr bwMode="auto">
          <a:xfrm>
            <a:off x="4600101" y="-152400"/>
            <a:ext cx="4543900" cy="2362200"/>
          </a:xfrm>
          <a:prstGeom prst="rect">
            <a:avLst/>
          </a:prstGeom>
          <a:noFill/>
        </p:spPr>
      </p:pic>
      <p:sp>
        <p:nvSpPr>
          <p:cNvPr id="2" name="Title 1"/>
          <p:cNvSpPr>
            <a:spLocks noGrp="1"/>
          </p:cNvSpPr>
          <p:nvPr>
            <p:ph type="title"/>
          </p:nvPr>
        </p:nvSpPr>
        <p:spPr>
          <a:xfrm>
            <a:off x="762000" y="457200"/>
            <a:ext cx="8229600" cy="990600"/>
          </a:xfrm>
        </p:spPr>
        <p:txBody>
          <a:bodyPr>
            <a:normAutofit fontScale="90000"/>
          </a:bodyPr>
          <a:lstStyle/>
          <a:p>
            <a:r>
              <a:rPr lang="en-US" u="sng" dirty="0" smtClean="0">
                <a:solidFill>
                  <a:srgbClr val="CC0000"/>
                </a:solidFill>
              </a:rPr>
              <a:t>Carnivore teeth</a:t>
            </a:r>
            <a:r>
              <a:rPr lang="en-US" dirty="0" smtClean="0"/>
              <a:t/>
            </a:r>
            <a:br>
              <a:rPr lang="en-US" dirty="0" smtClean="0"/>
            </a:br>
            <a:endParaRPr lang="en-US" dirty="0"/>
          </a:p>
        </p:txBody>
      </p:sp>
      <p:sp>
        <p:nvSpPr>
          <p:cNvPr id="3" name="Content Placeholder 2"/>
          <p:cNvSpPr>
            <a:spLocks noGrp="1"/>
          </p:cNvSpPr>
          <p:nvPr>
            <p:ph sz="quarter" idx="1"/>
          </p:nvPr>
        </p:nvSpPr>
        <p:spPr>
          <a:xfrm>
            <a:off x="304800" y="1905000"/>
            <a:ext cx="8305800" cy="4404360"/>
          </a:xfrm>
        </p:spPr>
        <p:txBody>
          <a:bodyPr>
            <a:normAutofit lnSpcReduction="10000"/>
          </a:bodyPr>
          <a:lstStyle/>
          <a:p>
            <a:pPr lvl="1">
              <a:lnSpc>
                <a:spcPct val="90000"/>
              </a:lnSpc>
              <a:buNone/>
            </a:pPr>
            <a:r>
              <a:rPr lang="en-US" b="1" dirty="0" smtClean="0"/>
              <a:t>Adapted for: </a:t>
            </a:r>
          </a:p>
          <a:p>
            <a:pPr lvl="1">
              <a:lnSpc>
                <a:spcPct val="90000"/>
              </a:lnSpc>
            </a:pPr>
            <a:r>
              <a:rPr lang="en-US" b="1" dirty="0" smtClean="0"/>
              <a:t>Catching/piercing skin &amp; killing </a:t>
            </a:r>
            <a:r>
              <a:rPr lang="en-US" dirty="0" smtClean="0"/>
              <a:t>– large, curved pointed canines </a:t>
            </a:r>
          </a:p>
          <a:p>
            <a:pPr lvl="1">
              <a:lnSpc>
                <a:spcPct val="90000"/>
              </a:lnSpc>
            </a:pPr>
            <a:r>
              <a:rPr lang="en-US" b="1" dirty="0" smtClean="0"/>
              <a:t>Crushing bones </a:t>
            </a:r>
            <a:r>
              <a:rPr lang="en-US" dirty="0" smtClean="0"/>
              <a:t>– premolars and molars</a:t>
            </a:r>
          </a:p>
          <a:p>
            <a:pPr lvl="1">
              <a:lnSpc>
                <a:spcPct val="90000"/>
              </a:lnSpc>
            </a:pPr>
            <a:r>
              <a:rPr lang="en-US" b="1" dirty="0" smtClean="0"/>
              <a:t>Tearing meat </a:t>
            </a:r>
            <a:r>
              <a:rPr lang="en-US" dirty="0" smtClean="0"/>
              <a:t>– canines</a:t>
            </a:r>
          </a:p>
          <a:p>
            <a:pPr lvl="1">
              <a:lnSpc>
                <a:spcPct val="90000"/>
              </a:lnSpc>
            </a:pPr>
            <a:r>
              <a:rPr lang="en-US" b="1" dirty="0" smtClean="0"/>
              <a:t>Scrape meat </a:t>
            </a:r>
            <a:r>
              <a:rPr lang="en-US" dirty="0" smtClean="0"/>
              <a:t>off the bone - incisors</a:t>
            </a:r>
          </a:p>
          <a:p>
            <a:pPr lvl="1">
              <a:lnSpc>
                <a:spcPct val="90000"/>
              </a:lnSpc>
            </a:pPr>
            <a:r>
              <a:rPr lang="en-US" b="1" dirty="0" smtClean="0"/>
              <a:t>Carnassials</a:t>
            </a:r>
            <a:r>
              <a:rPr lang="en-US" dirty="0" smtClean="0"/>
              <a:t> – specialized molars (cheek teeth) that slide past each other like scissors to cut and crush </a:t>
            </a:r>
          </a:p>
          <a:p>
            <a:pPr lvl="1">
              <a:lnSpc>
                <a:spcPct val="90000"/>
              </a:lnSpc>
            </a:pPr>
            <a:endParaRPr lang="en-US" dirty="0" smtClean="0"/>
          </a:p>
          <a:p>
            <a:pPr lvl="1">
              <a:lnSpc>
                <a:spcPct val="90000"/>
              </a:lnSpc>
              <a:buNone/>
            </a:pPr>
            <a:r>
              <a:rPr lang="en-US" b="1" dirty="0" smtClean="0"/>
              <a:t>Jaw</a:t>
            </a:r>
          </a:p>
          <a:p>
            <a:pPr lvl="1">
              <a:lnSpc>
                <a:spcPct val="90000"/>
              </a:lnSpc>
            </a:pPr>
            <a:r>
              <a:rPr lang="en-US" dirty="0" smtClean="0"/>
              <a:t>Powerful with strong muscles</a:t>
            </a:r>
          </a:p>
          <a:p>
            <a:pPr lvl="1">
              <a:lnSpc>
                <a:spcPct val="90000"/>
              </a:lnSpc>
            </a:pPr>
            <a:r>
              <a:rPr lang="en-US" dirty="0" smtClean="0"/>
              <a:t>Does not move side to side (to prevent dislocation)</a:t>
            </a:r>
          </a:p>
          <a:p>
            <a:pPr lvl="1">
              <a:lnSpc>
                <a:spcPct val="90000"/>
              </a:lnSpc>
            </a:pPr>
            <a:r>
              <a:rPr lang="en-US" dirty="0" smtClean="0"/>
              <a:t>Greater </a:t>
            </a:r>
            <a:r>
              <a:rPr lang="en-US" b="1" dirty="0" smtClean="0"/>
              <a:t>vertical</a:t>
            </a:r>
            <a:r>
              <a:rPr lang="en-US" dirty="0" smtClean="0"/>
              <a:t> movement to open wide to capture prey</a:t>
            </a:r>
          </a:p>
          <a:p>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29600" cy="990600"/>
          </a:xfrm>
        </p:spPr>
        <p:txBody>
          <a:bodyPr>
            <a:normAutofit fontScale="90000"/>
          </a:bodyPr>
          <a:lstStyle/>
          <a:p>
            <a:r>
              <a:rPr lang="en-US" u="sng" dirty="0" smtClean="0">
                <a:solidFill>
                  <a:srgbClr val="CC0000"/>
                </a:solidFill>
              </a:rPr>
              <a:t>Herbivore Teeth</a:t>
            </a:r>
            <a:r>
              <a:rPr lang="en-US" dirty="0" smtClean="0"/>
              <a:t/>
            </a:r>
            <a:br>
              <a:rPr lang="en-US" dirty="0" smtClean="0"/>
            </a:br>
            <a:endParaRPr lang="en-US" dirty="0"/>
          </a:p>
        </p:txBody>
      </p:sp>
      <p:sp>
        <p:nvSpPr>
          <p:cNvPr id="3" name="Content Placeholder 2"/>
          <p:cNvSpPr>
            <a:spLocks noGrp="1"/>
          </p:cNvSpPr>
          <p:nvPr>
            <p:ph sz="quarter" idx="1"/>
          </p:nvPr>
        </p:nvSpPr>
        <p:spPr>
          <a:xfrm>
            <a:off x="457200" y="1219200"/>
            <a:ext cx="7772400" cy="5334000"/>
          </a:xfrm>
        </p:spPr>
        <p:txBody>
          <a:bodyPr>
            <a:normAutofit fontScale="92500" lnSpcReduction="10000"/>
          </a:bodyPr>
          <a:lstStyle/>
          <a:p>
            <a:pPr lvl="1">
              <a:lnSpc>
                <a:spcPct val="90000"/>
              </a:lnSpc>
            </a:pPr>
            <a:r>
              <a:rPr lang="en-US" dirty="0" smtClean="0"/>
              <a:t>Must grind plant material </a:t>
            </a:r>
          </a:p>
          <a:p>
            <a:pPr lvl="1">
              <a:lnSpc>
                <a:spcPct val="90000"/>
              </a:lnSpc>
              <a:buNone/>
            </a:pPr>
            <a:r>
              <a:rPr lang="en-US" dirty="0" smtClean="0"/>
              <a:t>  (due to cellulose) before swallowing</a:t>
            </a:r>
          </a:p>
          <a:p>
            <a:pPr lvl="1">
              <a:lnSpc>
                <a:spcPct val="90000"/>
              </a:lnSpc>
            </a:pPr>
            <a:endParaRPr lang="en-US" dirty="0" smtClean="0"/>
          </a:p>
          <a:p>
            <a:pPr lvl="1">
              <a:lnSpc>
                <a:spcPct val="90000"/>
              </a:lnSpc>
              <a:buNone/>
            </a:pPr>
            <a:r>
              <a:rPr lang="en-US" sz="2600" b="1" dirty="0" smtClean="0"/>
              <a:t>Adapted for</a:t>
            </a:r>
            <a:r>
              <a:rPr lang="en-US" sz="2600" dirty="0" smtClean="0"/>
              <a:t>:</a:t>
            </a:r>
          </a:p>
          <a:p>
            <a:pPr lvl="1">
              <a:lnSpc>
                <a:spcPct val="90000"/>
              </a:lnSpc>
            </a:pPr>
            <a:r>
              <a:rPr lang="en-US" b="1" dirty="0" smtClean="0"/>
              <a:t>Cutting plants </a:t>
            </a:r>
            <a:r>
              <a:rPr lang="en-US" dirty="0" smtClean="0"/>
              <a:t>- Incisors on the lower jaw only and a </a:t>
            </a:r>
            <a:r>
              <a:rPr lang="en-US" b="1" dirty="0" smtClean="0"/>
              <a:t>horny pad </a:t>
            </a:r>
            <a:r>
              <a:rPr lang="en-US" dirty="0" smtClean="0"/>
              <a:t>on the upper jaw to cut against or help to pull grass (no canines). </a:t>
            </a:r>
          </a:p>
          <a:p>
            <a:pPr lvl="1">
              <a:lnSpc>
                <a:spcPct val="90000"/>
              </a:lnSpc>
            </a:pPr>
            <a:r>
              <a:rPr lang="en-US" b="1" dirty="0" smtClean="0"/>
              <a:t>Grinding</a:t>
            </a:r>
            <a:r>
              <a:rPr lang="en-US" dirty="0" smtClean="0"/>
              <a:t> - wide molars and premolars (cheek teeth) that interlock/fit into each other. These teeth get worn down but can </a:t>
            </a:r>
            <a:r>
              <a:rPr lang="en-US" dirty="0" err="1" smtClean="0"/>
              <a:t>regrow</a:t>
            </a:r>
            <a:r>
              <a:rPr lang="en-US" dirty="0" smtClean="0"/>
              <a:t> throughout life</a:t>
            </a:r>
          </a:p>
          <a:p>
            <a:endParaRPr lang="en-US" dirty="0" smtClean="0"/>
          </a:p>
          <a:p>
            <a:r>
              <a:rPr lang="en-US" b="1" dirty="0" smtClean="0"/>
              <a:t>Jaw</a:t>
            </a:r>
            <a:r>
              <a:rPr lang="en-US" dirty="0" smtClean="0"/>
              <a:t>:</a:t>
            </a:r>
          </a:p>
          <a:p>
            <a:pPr lvl="1"/>
            <a:r>
              <a:rPr lang="en-US" b="1" dirty="0" err="1" smtClean="0"/>
              <a:t>Diastema</a:t>
            </a:r>
            <a:r>
              <a:rPr lang="en-US" dirty="0" smtClean="0"/>
              <a:t> – gap between front teeth and premolars at side where the tongue can push the cut grass to the grinding surface at the back and push food to the back over again and again</a:t>
            </a:r>
          </a:p>
          <a:p>
            <a:pPr lvl="1"/>
            <a:r>
              <a:rPr lang="en-US" dirty="0" smtClean="0"/>
              <a:t>Moves in a </a:t>
            </a:r>
            <a:r>
              <a:rPr lang="en-US" b="1" dirty="0" smtClean="0"/>
              <a:t>circular</a:t>
            </a:r>
            <a:r>
              <a:rPr lang="en-US" dirty="0" smtClean="0"/>
              <a:t> grinding action on the </a:t>
            </a:r>
            <a:r>
              <a:rPr lang="en-US" b="1" dirty="0" smtClean="0"/>
              <a:t>horizontal</a:t>
            </a:r>
            <a:r>
              <a:rPr lang="en-US" dirty="0" smtClean="0"/>
              <a:t> plane</a:t>
            </a:r>
          </a:p>
        </p:txBody>
      </p:sp>
      <p:pic>
        <p:nvPicPr>
          <p:cNvPr id="2050" name="Picture 2" descr="http://upload.wikimedia.org/wikipedia/commons/b/b1/Anatomy_and_physiology_of_animals_Sheeps_skull.jpg"/>
          <p:cNvPicPr>
            <a:picLocks noChangeAspect="1" noChangeArrowheads="1"/>
          </p:cNvPicPr>
          <p:nvPr/>
        </p:nvPicPr>
        <p:blipFill>
          <a:blip r:embed="rId2" cstate="print"/>
          <a:srcRect/>
          <a:stretch>
            <a:fillRect/>
          </a:stretch>
        </p:blipFill>
        <p:spPr bwMode="auto">
          <a:xfrm>
            <a:off x="5715000" y="0"/>
            <a:ext cx="3276600" cy="2376847"/>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8229600" cy="990600"/>
          </a:xfrm>
        </p:spPr>
        <p:txBody>
          <a:bodyPr>
            <a:normAutofit fontScale="90000"/>
          </a:bodyPr>
          <a:lstStyle/>
          <a:p>
            <a:r>
              <a:rPr lang="en-US" u="sng" dirty="0" smtClean="0">
                <a:solidFill>
                  <a:srgbClr val="CC0000"/>
                </a:solidFill>
              </a:rPr>
              <a:t>Omnivore Teeth</a:t>
            </a:r>
            <a:r>
              <a:rPr lang="en-US" dirty="0" smtClean="0"/>
              <a:t/>
            </a:r>
            <a:br>
              <a:rPr lang="en-US" dirty="0" smtClean="0"/>
            </a:br>
            <a:endParaRPr lang="en-US" dirty="0"/>
          </a:p>
        </p:txBody>
      </p:sp>
      <p:sp>
        <p:nvSpPr>
          <p:cNvPr id="3" name="Content Placeholder 2"/>
          <p:cNvSpPr>
            <a:spLocks noGrp="1"/>
          </p:cNvSpPr>
          <p:nvPr>
            <p:ph sz="quarter" idx="1"/>
          </p:nvPr>
        </p:nvSpPr>
        <p:spPr/>
        <p:txBody>
          <a:bodyPr/>
          <a:lstStyle/>
          <a:p>
            <a:pPr lvl="1">
              <a:lnSpc>
                <a:spcPct val="90000"/>
              </a:lnSpc>
            </a:pPr>
            <a:r>
              <a:rPr lang="en-US" dirty="0" smtClean="0"/>
              <a:t>both kinds of teeth</a:t>
            </a:r>
          </a:p>
          <a:p>
            <a:r>
              <a:rPr lang="en-US" b="1" dirty="0" smtClean="0"/>
              <a:t>Example: 32 Human teeth (adult)</a:t>
            </a:r>
          </a:p>
          <a:p>
            <a:pPr lvl="1"/>
            <a:r>
              <a:rPr lang="en-US" dirty="0" smtClean="0"/>
              <a:t>8 incisors (chisel shape) for biting and cutting</a:t>
            </a:r>
          </a:p>
          <a:p>
            <a:pPr lvl="1"/>
            <a:r>
              <a:rPr lang="en-US" dirty="0" smtClean="0"/>
              <a:t>4 canines (pointed) for tearing</a:t>
            </a:r>
          </a:p>
          <a:p>
            <a:pPr lvl="1"/>
            <a:r>
              <a:rPr lang="en-US" dirty="0" smtClean="0"/>
              <a:t>8 premolars </a:t>
            </a:r>
          </a:p>
          <a:p>
            <a:pPr lvl="1"/>
            <a:r>
              <a:rPr lang="en-US" dirty="0" smtClean="0"/>
              <a:t>12 molars (flat) for grinding</a:t>
            </a:r>
          </a:p>
          <a:p>
            <a:pPr lvl="1">
              <a:lnSpc>
                <a:spcPct val="90000"/>
              </a:lnSpc>
            </a:pPr>
            <a:endParaRPr lang="en-US" dirty="0" smtClean="0"/>
          </a:p>
          <a:p>
            <a:endParaRPr lang="en-US" dirty="0"/>
          </a:p>
        </p:txBody>
      </p:sp>
      <p:pic>
        <p:nvPicPr>
          <p:cNvPr id="1026" name="Picture 2" descr="http://www.lilypads.com.sg/legacy/images/teeth.jpg"/>
          <p:cNvPicPr>
            <a:picLocks noChangeAspect="1" noChangeArrowheads="1"/>
          </p:cNvPicPr>
          <p:nvPr/>
        </p:nvPicPr>
        <p:blipFill>
          <a:blip r:embed="rId2" cstate="print"/>
          <a:srcRect/>
          <a:stretch>
            <a:fillRect/>
          </a:stretch>
        </p:blipFill>
        <p:spPr bwMode="auto">
          <a:xfrm>
            <a:off x="1219200" y="3810000"/>
            <a:ext cx="2381250" cy="2771776"/>
          </a:xfrm>
          <a:prstGeom prst="rect">
            <a:avLst/>
          </a:prstGeom>
          <a:noFill/>
        </p:spPr>
      </p:pic>
      <p:pic>
        <p:nvPicPr>
          <p:cNvPr id="1028" name="Picture 4" descr="http://users.forthnet.gr/ath/abyss/img1151a.gif"/>
          <p:cNvPicPr>
            <a:picLocks noChangeAspect="1" noChangeArrowheads="1"/>
          </p:cNvPicPr>
          <p:nvPr/>
        </p:nvPicPr>
        <p:blipFill>
          <a:blip r:embed="rId3" cstate="print"/>
          <a:srcRect/>
          <a:stretch>
            <a:fillRect/>
          </a:stretch>
        </p:blipFill>
        <p:spPr bwMode="auto">
          <a:xfrm>
            <a:off x="3962400" y="3810000"/>
            <a:ext cx="4724400" cy="2362200"/>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762000" y="0"/>
            <a:ext cx="7772400" cy="1066800"/>
          </a:xfrm>
        </p:spPr>
        <p:txBody>
          <a:bodyPr/>
          <a:lstStyle/>
          <a:p>
            <a:pPr eaLnBrk="1" hangingPunct="1"/>
            <a:r>
              <a:rPr lang="en-US" dirty="0" smtClean="0"/>
              <a:t>Length of digestive system</a:t>
            </a:r>
          </a:p>
        </p:txBody>
      </p:sp>
      <p:sp>
        <p:nvSpPr>
          <p:cNvPr id="443395" name="Rectangle 3" descr="Rectangle: Click to edit Master text styles&#10;Second level&#10;Third level&#10;Fourth level&#10;Fifth level"/>
          <p:cNvSpPr>
            <a:spLocks noGrp="1" noChangeArrowheads="1"/>
          </p:cNvSpPr>
          <p:nvPr>
            <p:ph type="body" idx="1"/>
          </p:nvPr>
        </p:nvSpPr>
        <p:spPr>
          <a:xfrm>
            <a:off x="304800" y="1143000"/>
            <a:ext cx="4495800" cy="5486400"/>
          </a:xfrm>
        </p:spPr>
        <p:txBody>
          <a:bodyPr>
            <a:normAutofit/>
          </a:bodyPr>
          <a:lstStyle/>
          <a:p>
            <a:pPr eaLnBrk="1" hangingPunct="1"/>
            <a:r>
              <a:rPr lang="en-US" sz="2600" b="1" dirty="0" smtClean="0"/>
              <a:t>Carnivores</a:t>
            </a:r>
            <a:endParaRPr lang="en-US" sz="2600" b="1" dirty="0" smtClean="0">
              <a:solidFill>
                <a:srgbClr val="000000"/>
              </a:solidFill>
            </a:endParaRPr>
          </a:p>
          <a:p>
            <a:pPr lvl="1" eaLnBrk="1" hangingPunct="1"/>
            <a:r>
              <a:rPr lang="en-US" sz="2400" dirty="0" smtClean="0"/>
              <a:t>No need to digest cellulose or starch so less chemical digestion in mouth</a:t>
            </a:r>
          </a:p>
          <a:p>
            <a:pPr lvl="1" eaLnBrk="1" hangingPunct="1"/>
            <a:r>
              <a:rPr lang="en-US" sz="2400" dirty="0" smtClean="0"/>
              <a:t>More acid in stomach (so can often eat rancid food)</a:t>
            </a:r>
          </a:p>
          <a:p>
            <a:pPr lvl="1" eaLnBrk="1" hangingPunct="1"/>
            <a:r>
              <a:rPr lang="en-US" sz="2400" dirty="0" smtClean="0"/>
              <a:t>short digestive system</a:t>
            </a:r>
          </a:p>
          <a:p>
            <a:pPr lvl="2" eaLnBrk="1" hangingPunct="1"/>
            <a:r>
              <a:rPr lang="en-US" sz="2000" dirty="0" smtClean="0"/>
              <a:t>protein easier to digest than cellulose </a:t>
            </a:r>
          </a:p>
          <a:p>
            <a:pPr eaLnBrk="1" hangingPunct="1"/>
            <a:r>
              <a:rPr lang="en-US" sz="2600" b="1" dirty="0" smtClean="0"/>
              <a:t>Herbivores &amp; omnivores</a:t>
            </a:r>
            <a:endParaRPr lang="en-US" sz="2600" b="1" dirty="0" smtClean="0">
              <a:solidFill>
                <a:srgbClr val="000000"/>
              </a:solidFill>
            </a:endParaRPr>
          </a:p>
          <a:p>
            <a:pPr lvl="1" eaLnBrk="1" hangingPunct="1"/>
            <a:r>
              <a:rPr lang="en-US" sz="2400" dirty="0" smtClean="0"/>
              <a:t>long digestive system</a:t>
            </a:r>
          </a:p>
          <a:p>
            <a:pPr lvl="2" eaLnBrk="1" hangingPunct="1"/>
            <a:r>
              <a:rPr lang="en-US" sz="2000" dirty="0" smtClean="0"/>
              <a:t>more time to  digest cellulose</a:t>
            </a:r>
          </a:p>
          <a:p>
            <a:pPr lvl="2" eaLnBrk="1" hangingPunct="1"/>
            <a:r>
              <a:rPr lang="en-US" sz="2000" dirty="0" smtClean="0"/>
              <a:t>symbiotic bacteria in gut</a:t>
            </a:r>
          </a:p>
        </p:txBody>
      </p:sp>
      <p:pic>
        <p:nvPicPr>
          <p:cNvPr id="30724" name="Picture 4"/>
          <p:cNvPicPr>
            <a:picLocks noChangeAspect="1" noChangeArrowheads="1"/>
          </p:cNvPicPr>
          <p:nvPr/>
        </p:nvPicPr>
        <p:blipFill>
          <a:blip r:embed="rId4" cstate="print"/>
          <a:srcRect b="3246"/>
          <a:stretch>
            <a:fillRect/>
          </a:stretch>
        </p:blipFill>
        <p:spPr bwMode="auto">
          <a:xfrm>
            <a:off x="4689060" y="1447800"/>
            <a:ext cx="4378739" cy="46482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3395">
                                            <p:txEl>
                                              <p:pRg st="0" end="0"/>
                                            </p:txEl>
                                          </p:spTgt>
                                        </p:tgtEl>
                                        <p:attrNameLst>
                                          <p:attrName>style.visibility</p:attrName>
                                        </p:attrNameLst>
                                      </p:cBhvr>
                                      <p:to>
                                        <p:strVal val="visible"/>
                                      </p:to>
                                    </p:set>
                                    <p:anim calcmode="lin" valueType="num">
                                      <p:cBhvr additive="base">
                                        <p:cTn id="7" dur="500" fill="hold"/>
                                        <p:tgtEl>
                                          <p:spTgt spid="4433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339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3395">
                                            <p:txEl>
                                              <p:pRg st="1" end="1"/>
                                            </p:txEl>
                                          </p:spTgt>
                                        </p:tgtEl>
                                        <p:attrNameLst>
                                          <p:attrName>style.visibility</p:attrName>
                                        </p:attrNameLst>
                                      </p:cBhvr>
                                      <p:to>
                                        <p:strVal val="visible"/>
                                      </p:to>
                                    </p:set>
                                    <p:anim calcmode="lin" valueType="num">
                                      <p:cBhvr additive="base">
                                        <p:cTn id="13" dur="500" fill="hold"/>
                                        <p:tgtEl>
                                          <p:spTgt spid="4433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339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par>
                                <p:cTn id="15" presetID="2" presetClass="entr" presetSubtype="8" fill="hold" grpId="0" nodeType="withEffect">
                                  <p:stCondLst>
                                    <p:cond delay="0"/>
                                  </p:stCondLst>
                                  <p:childTnLst>
                                    <p:set>
                                      <p:cBhvr>
                                        <p:cTn id="16" dur="1" fill="hold">
                                          <p:stCondLst>
                                            <p:cond delay="0"/>
                                          </p:stCondLst>
                                        </p:cTn>
                                        <p:tgtEl>
                                          <p:spTgt spid="443395">
                                            <p:txEl>
                                              <p:pRg st="2" end="2"/>
                                            </p:txEl>
                                          </p:spTgt>
                                        </p:tgtEl>
                                        <p:attrNameLst>
                                          <p:attrName>style.visibility</p:attrName>
                                        </p:attrNameLst>
                                      </p:cBhvr>
                                      <p:to>
                                        <p:strVal val="visible"/>
                                      </p:to>
                                    </p:set>
                                    <p:anim calcmode="lin" valueType="num">
                                      <p:cBhvr additive="base">
                                        <p:cTn id="17" dur="500" fill="hold"/>
                                        <p:tgtEl>
                                          <p:spTgt spid="4433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339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3" name="Whoosh"/>
                                        </p:tgtEl>
                                      </p:cMediaNode>
                                    </p:audio>
                                  </p:sub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443395">
                                            <p:txEl>
                                              <p:pRg st="3" end="3"/>
                                            </p:txEl>
                                          </p:spTgt>
                                        </p:tgtEl>
                                        <p:attrNameLst>
                                          <p:attrName>style.visibility</p:attrName>
                                        </p:attrNameLst>
                                      </p:cBhvr>
                                      <p:to>
                                        <p:strVal val="visible"/>
                                      </p:to>
                                    </p:set>
                                    <p:anim calcmode="lin" valueType="num">
                                      <p:cBhvr additive="base">
                                        <p:cTn id="23" dur="500" fill="hold"/>
                                        <p:tgtEl>
                                          <p:spTgt spid="443395">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4339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3" name="Whoosh"/>
                                        </p:tgtEl>
                                      </p:cMediaNode>
                                    </p:audio>
                                  </p:sub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443395">
                                            <p:txEl>
                                              <p:pRg st="4" end="4"/>
                                            </p:txEl>
                                          </p:spTgt>
                                        </p:tgtEl>
                                        <p:attrNameLst>
                                          <p:attrName>style.visibility</p:attrName>
                                        </p:attrNameLst>
                                      </p:cBhvr>
                                      <p:to>
                                        <p:strVal val="visible"/>
                                      </p:to>
                                    </p:set>
                                    <p:anim calcmode="lin" valueType="num">
                                      <p:cBhvr additive="base">
                                        <p:cTn id="29" dur="500" fill="hold"/>
                                        <p:tgtEl>
                                          <p:spTgt spid="443395">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4339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3" name="Whoosh"/>
                                        </p:tgtEl>
                                      </p:cMediaNode>
                                    </p:audio>
                                  </p:sub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443395">
                                            <p:txEl>
                                              <p:pRg st="5" end="5"/>
                                            </p:txEl>
                                          </p:spTgt>
                                        </p:tgtEl>
                                        <p:attrNameLst>
                                          <p:attrName>style.visibility</p:attrName>
                                        </p:attrNameLst>
                                      </p:cBhvr>
                                      <p:to>
                                        <p:strVal val="visible"/>
                                      </p:to>
                                    </p:set>
                                    <p:anim calcmode="lin" valueType="num">
                                      <p:cBhvr additive="base">
                                        <p:cTn id="35" dur="500" fill="hold"/>
                                        <p:tgtEl>
                                          <p:spTgt spid="443395">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43395">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3" name="Whoosh"/>
                                        </p:tgtEl>
                                      </p:cMediaNode>
                                    </p:audio>
                                  </p:sub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443395">
                                            <p:txEl>
                                              <p:pRg st="6" end="6"/>
                                            </p:txEl>
                                          </p:spTgt>
                                        </p:tgtEl>
                                        <p:attrNameLst>
                                          <p:attrName>style.visibility</p:attrName>
                                        </p:attrNameLst>
                                      </p:cBhvr>
                                      <p:to>
                                        <p:strVal val="visible"/>
                                      </p:to>
                                    </p:set>
                                    <p:anim calcmode="lin" valueType="num">
                                      <p:cBhvr additive="base">
                                        <p:cTn id="41" dur="500" fill="hold"/>
                                        <p:tgtEl>
                                          <p:spTgt spid="443395">
                                            <p:txEl>
                                              <p:pRg st="6" end="6"/>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43395">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9"/>
                                            </p:cond>
                                          </p:stCondLst>
                                          <p:endCondLst>
                                            <p:cond evt="onStopAudio" delay="0">
                                              <p:tgtEl>
                                                <p:sldTgt/>
                                              </p:tgtEl>
                                            </p:cond>
                                          </p:endCondLst>
                                        </p:cTn>
                                        <p:tgtEl>
                                          <p:sndTgt r:embed="rId3" name="Whoosh"/>
                                        </p:tgtEl>
                                      </p:cMediaNode>
                                    </p:audio>
                                  </p:sub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443395">
                                            <p:txEl>
                                              <p:pRg st="7" end="7"/>
                                            </p:txEl>
                                          </p:spTgt>
                                        </p:tgtEl>
                                        <p:attrNameLst>
                                          <p:attrName>style.visibility</p:attrName>
                                        </p:attrNameLst>
                                      </p:cBhvr>
                                      <p:to>
                                        <p:strVal val="visible"/>
                                      </p:to>
                                    </p:set>
                                    <p:anim calcmode="lin" valueType="num">
                                      <p:cBhvr additive="base">
                                        <p:cTn id="47" dur="500" fill="hold"/>
                                        <p:tgtEl>
                                          <p:spTgt spid="443395">
                                            <p:txEl>
                                              <p:pRg st="7" end="7"/>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443395">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5"/>
                                            </p:cond>
                                          </p:stCondLst>
                                          <p:endCondLst>
                                            <p:cond evt="onStopAudio" delay="0">
                                              <p:tgtEl>
                                                <p:sldTgt/>
                                              </p:tgtEl>
                                            </p:cond>
                                          </p:endCondLst>
                                        </p:cTn>
                                        <p:tgtEl>
                                          <p:sndTgt r:embed="rId3" name="Whoosh"/>
                                        </p:tgtEl>
                                      </p:cMediaNode>
                                    </p:audio>
                                  </p:sub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443395">
                                            <p:txEl>
                                              <p:pRg st="8" end="8"/>
                                            </p:txEl>
                                          </p:spTgt>
                                        </p:tgtEl>
                                        <p:attrNameLst>
                                          <p:attrName>style.visibility</p:attrName>
                                        </p:attrNameLst>
                                      </p:cBhvr>
                                      <p:to>
                                        <p:strVal val="visible"/>
                                      </p:to>
                                    </p:set>
                                    <p:anim calcmode="lin" valueType="num">
                                      <p:cBhvr additive="base">
                                        <p:cTn id="53" dur="500" fill="hold"/>
                                        <p:tgtEl>
                                          <p:spTgt spid="443395">
                                            <p:txEl>
                                              <p:pRg st="8" end="8"/>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443395">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3395"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Symbiotic organisms</a:t>
            </a:r>
          </a:p>
        </p:txBody>
      </p:sp>
      <p:pic>
        <p:nvPicPr>
          <p:cNvPr id="31747" name="Picture 4"/>
          <p:cNvPicPr>
            <a:picLocks noChangeAspect="1" noChangeArrowheads="1"/>
          </p:cNvPicPr>
          <p:nvPr/>
        </p:nvPicPr>
        <p:blipFill>
          <a:blip r:embed="rId5" cstate="print"/>
          <a:srcRect l="4544" b="11079"/>
          <a:stretch>
            <a:fillRect/>
          </a:stretch>
        </p:blipFill>
        <p:spPr bwMode="auto">
          <a:xfrm>
            <a:off x="3048000" y="2995613"/>
            <a:ext cx="6096000" cy="3798887"/>
          </a:xfrm>
          <a:prstGeom prst="rect">
            <a:avLst/>
          </a:prstGeom>
          <a:noFill/>
          <a:ln w="9525">
            <a:noFill/>
            <a:miter lim="800000"/>
            <a:headEnd/>
            <a:tailEnd/>
          </a:ln>
        </p:spPr>
      </p:pic>
      <p:sp>
        <p:nvSpPr>
          <p:cNvPr id="449541" name="Rectangle 5"/>
          <p:cNvSpPr>
            <a:spLocks noChangeArrowheads="1"/>
          </p:cNvSpPr>
          <p:nvPr/>
        </p:nvSpPr>
        <p:spPr bwMode="auto">
          <a:xfrm>
            <a:off x="271463" y="3259138"/>
            <a:ext cx="2432050" cy="3044825"/>
          </a:xfrm>
          <a:prstGeom prst="rect">
            <a:avLst/>
          </a:prstGeom>
          <a:solidFill>
            <a:srgbClr val="FFCC18"/>
          </a:solidFill>
          <a:ln w="9525">
            <a:noFill/>
            <a:miter lim="800000"/>
            <a:headEnd/>
            <a:tailEnd/>
          </a:ln>
        </p:spPr>
        <p:txBody>
          <a:bodyPr>
            <a:spAutoFit/>
          </a:bodyPr>
          <a:lstStyle/>
          <a:p>
            <a:r>
              <a:rPr lang="en-US" sz="2600" b="1" u="sng" dirty="0">
                <a:solidFill>
                  <a:srgbClr val="CC0000"/>
                </a:solidFill>
              </a:rPr>
              <a:t>Ruminants</a:t>
            </a:r>
            <a:endParaRPr lang="en-US" sz="2600" b="1" dirty="0">
              <a:solidFill>
                <a:srgbClr val="0F116A"/>
              </a:solidFill>
            </a:endParaRPr>
          </a:p>
          <a:p>
            <a:r>
              <a:rPr lang="en-US" b="1" dirty="0">
                <a:solidFill>
                  <a:srgbClr val="0F116A"/>
                </a:solidFill>
              </a:rPr>
              <a:t>additional mechanical digestion by chewing food multiple times after mixing it with enzymes</a:t>
            </a:r>
          </a:p>
        </p:txBody>
      </p:sp>
      <p:sp>
        <p:nvSpPr>
          <p:cNvPr id="31749" name="Rectangle 3" descr="Rectangle: Click to edit Master text styles&#10;Second level&#10;Third level&#10;Fourth level&#10;Fifth level"/>
          <p:cNvSpPr>
            <a:spLocks noGrp="1" noChangeArrowheads="1"/>
          </p:cNvSpPr>
          <p:nvPr>
            <p:ph type="body" idx="1"/>
          </p:nvPr>
        </p:nvSpPr>
        <p:spPr>
          <a:xfrm>
            <a:off x="693738" y="1371600"/>
            <a:ext cx="8448675" cy="1730375"/>
          </a:xfrm>
        </p:spPr>
        <p:txBody>
          <a:bodyPr/>
          <a:lstStyle/>
          <a:p>
            <a:pPr eaLnBrk="1" hangingPunct="1">
              <a:buClrTx/>
            </a:pPr>
            <a:r>
              <a:rPr lang="en-US" sz="2600" dirty="0" smtClean="0"/>
              <a:t>How can cows digest cellulose efficiently?</a:t>
            </a:r>
          </a:p>
          <a:p>
            <a:pPr lvl="1" eaLnBrk="1" hangingPunct="1"/>
            <a:r>
              <a:rPr lang="en-US" sz="2400" dirty="0" smtClean="0"/>
              <a:t>symbiotic bacteria in stomachs help digest cellulose-rich meals</a:t>
            </a:r>
          </a:p>
          <a:p>
            <a:pPr lvl="1" eaLnBrk="1" hangingPunct="1"/>
            <a:r>
              <a:rPr lang="en-US" sz="2400" dirty="0" smtClean="0"/>
              <a:t>rabbit vs. cow adaptation: </a:t>
            </a:r>
            <a:r>
              <a:rPr lang="en-US" sz="2400" dirty="0" smtClean="0">
                <a:solidFill>
                  <a:schemeClr val="tx2"/>
                </a:solidFill>
              </a:rPr>
              <a:t>eat feces vs. chew cud</a:t>
            </a:r>
            <a:endParaRPr lang="en-US" sz="2400" dirty="0" smtClean="0"/>
          </a:p>
        </p:txBody>
      </p:sp>
      <p:sp>
        <p:nvSpPr>
          <p:cNvPr id="449542" name="AutoShape 6"/>
          <p:cNvSpPr>
            <a:spLocks noChangeArrowheads="1"/>
          </p:cNvSpPr>
          <p:nvPr/>
        </p:nvSpPr>
        <p:spPr bwMode="auto">
          <a:xfrm>
            <a:off x="6172200" y="2667000"/>
            <a:ext cx="1281112" cy="373063"/>
          </a:xfrm>
          <a:prstGeom prst="roundRect">
            <a:avLst>
              <a:gd name="adj" fmla="val 16667"/>
            </a:avLst>
          </a:prstGeom>
          <a:solidFill>
            <a:srgbClr val="FFCC18"/>
          </a:solidFill>
          <a:ln w="38100">
            <a:noFill/>
            <a:round/>
            <a:headEnd/>
            <a:tailEnd/>
          </a:ln>
        </p:spPr>
        <p:txBody>
          <a:bodyPr wrap="none" lIns="45720" tIns="0" rIns="45720" bIns="0" anchor="ctr">
            <a:spAutoFit/>
          </a:bodyPr>
          <a:lstStyle/>
          <a:p>
            <a:r>
              <a:rPr lang="en-US" sz="2200" b="1" dirty="0">
                <a:solidFill>
                  <a:srgbClr val="CC0000"/>
                </a:solidFill>
                <a:latin typeface="Comic Sans MS" pitchFamily="84" charset="0"/>
              </a:rPr>
              <a:t>ruminant</a:t>
            </a:r>
            <a:endParaRPr lang="en-US" sz="2600" b="1" u="sng" dirty="0">
              <a:solidFill>
                <a:srgbClr val="CC0000"/>
              </a:solidFill>
            </a:endParaRPr>
          </a:p>
        </p:txBody>
      </p:sp>
      <p:sp>
        <p:nvSpPr>
          <p:cNvPr id="449543" name="AutoShape 7"/>
          <p:cNvSpPr>
            <a:spLocks noChangeArrowheads="1"/>
          </p:cNvSpPr>
          <p:nvPr/>
        </p:nvSpPr>
        <p:spPr bwMode="auto">
          <a:xfrm>
            <a:off x="4267200" y="2666246"/>
            <a:ext cx="1636623" cy="374571"/>
          </a:xfrm>
          <a:prstGeom prst="roundRect">
            <a:avLst>
              <a:gd name="adj" fmla="val 16667"/>
            </a:avLst>
          </a:prstGeom>
          <a:solidFill>
            <a:srgbClr val="FFCC18"/>
          </a:solidFill>
          <a:ln w="38100">
            <a:noFill/>
            <a:round/>
            <a:headEnd/>
            <a:tailEnd/>
          </a:ln>
        </p:spPr>
        <p:txBody>
          <a:bodyPr wrap="none" lIns="45720" tIns="0" rIns="45720" bIns="0" anchor="ctr">
            <a:spAutoFit/>
          </a:bodyPr>
          <a:lstStyle/>
          <a:p>
            <a:r>
              <a:rPr lang="en-US" sz="2200" b="1" dirty="0" err="1" smtClean="0">
                <a:solidFill>
                  <a:srgbClr val="CC0000"/>
                </a:solidFill>
                <a:latin typeface="Comic Sans MS" pitchFamily="84" charset="0"/>
              </a:rPr>
              <a:t>caprophagy</a:t>
            </a:r>
            <a:endParaRPr lang="en-US" sz="2600" b="1" u="sng" dirty="0">
              <a:solidFill>
                <a:srgbClr val="CC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49543"/>
                                        </p:tgtEl>
                                        <p:attrNameLst>
                                          <p:attrName>style.visibility</p:attrName>
                                        </p:attrNameLst>
                                      </p:cBhvr>
                                      <p:to>
                                        <p:strVal val="visible"/>
                                      </p:to>
                                    </p:set>
                                    <p:animEffect transition="in" filter="wipe(left)">
                                      <p:cBhvr>
                                        <p:cTn id="7" dur="500"/>
                                        <p:tgtEl>
                                          <p:spTgt spid="449543"/>
                                        </p:tgtEl>
                                      </p:cBhvr>
                                    </p:animEffect>
                                  </p:childTnLst>
                                  <p:subTnLst>
                                    <p:audio>
                                      <p:cMediaNode>
                                        <p:cTn display="0" masterRel="sameClick">
                                          <p:stCondLst>
                                            <p:cond evt="begin" delay="0">
                                              <p:tn val="5"/>
                                            </p:cond>
                                          </p:stCondLst>
                                          <p:endCondLst>
                                            <p:cond evt="onStopAudio" delay="0">
                                              <p:tgtEl>
                                                <p:sldTgt/>
                                              </p:tgtEl>
                                            </p:cond>
                                          </p:endCondLst>
                                        </p:cTn>
                                        <p:tgtEl>
                                          <p:sndTgt r:embed="rId3" name="Pencil Check"/>
                                        </p:tgtEl>
                                      </p:cMediaNode>
                                    </p:audio>
                                  </p:sub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49542"/>
                                        </p:tgtEl>
                                        <p:attrNameLst>
                                          <p:attrName>style.visibility</p:attrName>
                                        </p:attrNameLst>
                                      </p:cBhvr>
                                      <p:to>
                                        <p:strVal val="visible"/>
                                      </p:to>
                                    </p:set>
                                    <p:animEffect transition="in" filter="wipe(left)">
                                      <p:cBhvr>
                                        <p:cTn id="12" dur="500"/>
                                        <p:tgtEl>
                                          <p:spTgt spid="449542"/>
                                        </p:tgtEl>
                                      </p:cBhvr>
                                    </p:animEffect>
                                  </p:childTnLst>
                                  <p:subTnLst>
                                    <p:audio>
                                      <p:cMediaNode>
                                        <p:cTn display="0" masterRel="sameClick">
                                          <p:stCondLst>
                                            <p:cond evt="begin" delay="0">
                                              <p:tn val="10"/>
                                            </p:cond>
                                          </p:stCondLst>
                                          <p:endCondLst>
                                            <p:cond evt="onStopAudio" delay="0">
                                              <p:tgtEl>
                                                <p:sldTgt/>
                                              </p:tgtEl>
                                            </p:cond>
                                          </p:endCondLst>
                                        </p:cTn>
                                        <p:tgtEl>
                                          <p:sndTgt r:embed="rId3" name="Pencil Check"/>
                                        </p:tgtEl>
                                      </p:cMediaNode>
                                    </p:audio>
                                  </p:sub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449541"/>
                                        </p:tgtEl>
                                        <p:attrNameLst>
                                          <p:attrName>style.visibility</p:attrName>
                                        </p:attrNameLst>
                                      </p:cBhvr>
                                      <p:to>
                                        <p:strVal val="visible"/>
                                      </p:to>
                                    </p:set>
                                    <p:animEffect transition="in" filter="wipe(right)">
                                      <p:cBhvr>
                                        <p:cTn id="17" dur="500"/>
                                        <p:tgtEl>
                                          <p:spTgt spid="449541"/>
                                        </p:tgtEl>
                                      </p:cBhvr>
                                    </p:animEffect>
                                  </p:childTnLst>
                                  <p:subTnLst>
                                    <p:audio>
                                      <p:cMediaNode>
                                        <p:cTn display="0" masterRel="sameClick">
                                          <p:stCondLst>
                                            <p:cond evt="begin" delay="0">
                                              <p:tn val="15"/>
                                            </p:cond>
                                          </p:stCondLst>
                                          <p:endCondLst>
                                            <p:cond evt="onStopAudio" delay="0">
                                              <p:tgtEl>
                                                <p:sldTgt/>
                                              </p:tgtEl>
                                            </p:cond>
                                          </p:endCondLst>
                                        </p:cTn>
                                        <p:tgtEl>
                                          <p:sndTgt r:embed="rId4" name="Vibro Up"/>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9541" grpId="0" animBg="1"/>
      <p:bldP spid="449542" grpId="0" animBg="1" autoUpdateAnimBg="0"/>
      <p:bldP spid="449543" grpId="0" animBg="1"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 name="Picture 6" descr="http://cf.ydcdn.net/1.0.0.1/images/main/A4abomas.jpg"/>
          <p:cNvPicPr>
            <a:picLocks noChangeAspect="1" noChangeArrowheads="1"/>
          </p:cNvPicPr>
          <p:nvPr/>
        </p:nvPicPr>
        <p:blipFill>
          <a:blip r:embed="rId2" cstate="print"/>
          <a:srcRect/>
          <a:stretch>
            <a:fillRect/>
          </a:stretch>
        </p:blipFill>
        <p:spPr bwMode="auto">
          <a:xfrm>
            <a:off x="5943600" y="1599886"/>
            <a:ext cx="2763496" cy="2438714"/>
          </a:xfrm>
          <a:prstGeom prst="rect">
            <a:avLst/>
          </a:prstGeom>
          <a:noFill/>
        </p:spPr>
      </p:pic>
      <p:sp>
        <p:nvSpPr>
          <p:cNvPr id="32770" name="Rectangle 2"/>
          <p:cNvSpPr>
            <a:spLocks noGrp="1" noChangeArrowheads="1"/>
          </p:cNvSpPr>
          <p:nvPr>
            <p:ph type="title"/>
          </p:nvPr>
        </p:nvSpPr>
        <p:spPr>
          <a:xfrm>
            <a:off x="762000" y="152400"/>
            <a:ext cx="7772400" cy="990600"/>
          </a:xfrm>
        </p:spPr>
        <p:txBody>
          <a:bodyPr/>
          <a:lstStyle/>
          <a:p>
            <a:r>
              <a:rPr lang="en-US" altLang="en-US" dirty="0" smtClean="0"/>
              <a:t>Ruminants </a:t>
            </a:r>
            <a:r>
              <a:rPr lang="en-US" dirty="0" smtClean="0"/>
              <a:t>(ex: cows and sheep)</a:t>
            </a:r>
            <a:endParaRPr lang="en-US" altLang="en-US" dirty="0" smtClean="0"/>
          </a:p>
        </p:txBody>
      </p:sp>
      <p:sp>
        <p:nvSpPr>
          <p:cNvPr id="17411" name="Rectangle 3"/>
          <p:cNvSpPr>
            <a:spLocks noGrp="1" noChangeArrowheads="1"/>
          </p:cNvSpPr>
          <p:nvPr>
            <p:ph type="body" sz="half" idx="1"/>
          </p:nvPr>
        </p:nvSpPr>
        <p:spPr>
          <a:xfrm>
            <a:off x="685800" y="1143000"/>
            <a:ext cx="8001000" cy="5410200"/>
          </a:xfrm>
        </p:spPr>
        <p:txBody>
          <a:bodyPr>
            <a:normAutofit fontScale="92500"/>
          </a:bodyPr>
          <a:lstStyle/>
          <a:p>
            <a:r>
              <a:rPr lang="en-US" sz="2800" dirty="0" smtClean="0"/>
              <a:t>Eat mainly grass, a large proportion of which consists of cellulose cell walls</a:t>
            </a:r>
          </a:p>
          <a:p>
            <a:r>
              <a:rPr lang="en-US" sz="2800" dirty="0" smtClean="0"/>
              <a:t>Have a 4 chambered stomach</a:t>
            </a:r>
          </a:p>
          <a:p>
            <a:pPr marL="0" indent="0">
              <a:buNone/>
            </a:pPr>
            <a:r>
              <a:rPr lang="en-US" sz="2800" dirty="0" smtClean="0"/>
              <a:t>Process</a:t>
            </a:r>
            <a:r>
              <a:rPr lang="en-US" sz="2800" dirty="0" smtClean="0"/>
              <a:t>:</a:t>
            </a:r>
          </a:p>
          <a:p>
            <a:pPr lvl="1"/>
            <a:r>
              <a:rPr lang="en-US" sz="2500" dirty="0" smtClean="0"/>
              <a:t>Food chewed and mixed with </a:t>
            </a:r>
            <a:r>
              <a:rPr lang="en-US" sz="2500" dirty="0" smtClean="0"/>
              <a:t>saliva</a:t>
            </a:r>
          </a:p>
          <a:p>
            <a:pPr lvl="1"/>
            <a:r>
              <a:rPr lang="en-US" sz="2500" dirty="0" smtClean="0"/>
              <a:t>Contains water to form rumen fluid</a:t>
            </a:r>
          </a:p>
          <a:p>
            <a:pPr lvl="1"/>
            <a:r>
              <a:rPr lang="en-US" sz="2500" dirty="0" smtClean="0"/>
              <a:t>Contains Bicarbonate ions to buffer the pH in the rumen</a:t>
            </a:r>
            <a:endParaRPr lang="en-US" sz="2500" dirty="0" smtClean="0"/>
          </a:p>
          <a:p>
            <a:pPr lvl="1"/>
            <a:r>
              <a:rPr lang="en-US" sz="2500" dirty="0" smtClean="0"/>
              <a:t>Then passed to the </a:t>
            </a:r>
            <a:r>
              <a:rPr lang="en-US" sz="2500" b="1" dirty="0" smtClean="0"/>
              <a:t>rumen</a:t>
            </a:r>
            <a:r>
              <a:rPr lang="en-US" sz="2500" dirty="0" smtClean="0"/>
              <a:t> (first stomach) in which </a:t>
            </a:r>
            <a:r>
              <a:rPr lang="en-US" sz="2500" b="1" dirty="0" err="1" smtClean="0"/>
              <a:t>mutualistic</a:t>
            </a:r>
            <a:r>
              <a:rPr lang="en-US" sz="2500" dirty="0" smtClean="0"/>
              <a:t> </a:t>
            </a:r>
            <a:r>
              <a:rPr lang="en-US" sz="2500" b="1" dirty="0" smtClean="0"/>
              <a:t>bacteria</a:t>
            </a:r>
            <a:r>
              <a:rPr lang="en-US" sz="2500" dirty="0" smtClean="0"/>
              <a:t> live and break down cellulose to glucose (since ruminants do not have the enzyme </a:t>
            </a:r>
            <a:r>
              <a:rPr lang="en-US" sz="2500" dirty="0" err="1" smtClean="0"/>
              <a:t>cellulase</a:t>
            </a:r>
            <a:r>
              <a:rPr lang="en-US" sz="2500" dirty="0" smtClean="0"/>
              <a:t>)</a:t>
            </a:r>
          </a:p>
          <a:p>
            <a:pPr lvl="1"/>
            <a:r>
              <a:rPr lang="en-US" sz="2500" dirty="0" smtClean="0"/>
              <a:t>Glucose is fermented to an organic </a:t>
            </a:r>
            <a:r>
              <a:rPr lang="en-US" sz="2500" dirty="0" smtClean="0"/>
              <a:t>acids </a:t>
            </a:r>
            <a:r>
              <a:rPr lang="en-US" sz="2500" dirty="0" smtClean="0"/>
              <a:t>and absorbed into the blood </a:t>
            </a:r>
            <a:r>
              <a:rPr lang="en-US" sz="2500" dirty="0" smtClean="0"/>
              <a:t>and used in respiration</a:t>
            </a:r>
            <a:r>
              <a:rPr lang="en-US" sz="2500" dirty="0" smtClean="0"/>
              <a:t>. </a:t>
            </a:r>
            <a:r>
              <a:rPr lang="en-US" sz="2500" dirty="0" smtClean="0"/>
              <a:t>Waste gases include carbon dioxide and </a:t>
            </a:r>
            <a:r>
              <a:rPr lang="en-US" sz="2500" dirty="0" smtClean="0"/>
              <a:t>methane.</a:t>
            </a:r>
            <a:endParaRPr lang="en-US" sz="2500" dirty="0" smtClean="0"/>
          </a:p>
          <a:p>
            <a:pPr>
              <a:buNone/>
            </a:pPr>
            <a:endParaRPr lang="en-US" altLang="en-US" sz="2800" dirty="0" smtClean="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additive="base">
                                        <p:cTn id="7" dur="500" fill="hold"/>
                                        <p:tgtEl>
                                          <p:spTgt spid="174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411">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7411">
                                            <p:txEl>
                                              <p:pRg st="0" end="0"/>
                                            </p:txEl>
                                          </p:spTgt>
                                        </p:tgtEl>
                                        <p:attrNameLst>
                                          <p:attrName>ppt_c</p:attrName>
                                        </p:attrNameLst>
                                      </p:cBhvr>
                                      <p:to>
                                        <a:schemeClr val="hlink"/>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11">
                                            <p:txEl>
                                              <p:pRg st="1" end="1"/>
                                            </p:txEl>
                                          </p:spTgt>
                                        </p:tgtEl>
                                        <p:attrNameLst>
                                          <p:attrName>style.visibility</p:attrName>
                                        </p:attrNameLst>
                                      </p:cBhvr>
                                      <p:to>
                                        <p:strVal val="visible"/>
                                      </p:to>
                                    </p:set>
                                    <p:anim calcmode="lin" valueType="num">
                                      <p:cBhvr additive="base">
                                        <p:cTn id="13" dur="500" fill="hold"/>
                                        <p:tgtEl>
                                          <p:spTgt spid="174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411">
                                            <p:txEl>
                                              <p:pRg st="1" end="1"/>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7411">
                                            <p:txEl>
                                              <p:pRg st="1" end="1"/>
                                            </p:txEl>
                                          </p:spTgt>
                                        </p:tgtEl>
                                        <p:attrNameLst>
                                          <p:attrName>ppt_c</p:attrName>
                                        </p:attrNameLst>
                                      </p:cBhvr>
                                      <p:to>
                                        <a:schemeClr val="hlink"/>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411">
                                            <p:txEl>
                                              <p:pRg st="2" end="2"/>
                                            </p:txEl>
                                          </p:spTgt>
                                        </p:tgtEl>
                                        <p:attrNameLst>
                                          <p:attrName>style.visibility</p:attrName>
                                        </p:attrNameLst>
                                      </p:cBhvr>
                                      <p:to>
                                        <p:strVal val="visible"/>
                                      </p:to>
                                    </p:set>
                                    <p:anim calcmode="lin" valueType="num">
                                      <p:cBhvr additive="base">
                                        <p:cTn id="19" dur="500" fill="hold"/>
                                        <p:tgtEl>
                                          <p:spTgt spid="1741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7411">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7411">
                                            <p:txEl>
                                              <p:pRg st="2" end="2"/>
                                            </p:txEl>
                                          </p:spTgt>
                                        </p:tgtEl>
                                        <p:attrNameLst>
                                          <p:attrName>ppt_c</p:attrName>
                                        </p:attrNameLst>
                                      </p:cBhvr>
                                      <p:to>
                                        <a:schemeClr val="hlink"/>
                                      </p:to>
                                    </p:animClr>
                                  </p:subTnLst>
                                </p:cTn>
                              </p:par>
                              <p:par>
                                <p:cTn id="21" presetID="2" presetClass="entr" presetSubtype="8" fill="hold" grpId="0" nodeType="withEffect">
                                  <p:stCondLst>
                                    <p:cond delay="0"/>
                                  </p:stCondLst>
                                  <p:childTnLst>
                                    <p:set>
                                      <p:cBhvr>
                                        <p:cTn id="22" dur="1" fill="hold">
                                          <p:stCondLst>
                                            <p:cond delay="0"/>
                                          </p:stCondLst>
                                        </p:cTn>
                                        <p:tgtEl>
                                          <p:spTgt spid="17411">
                                            <p:txEl>
                                              <p:pRg st="3" end="3"/>
                                            </p:txEl>
                                          </p:spTgt>
                                        </p:tgtEl>
                                        <p:attrNameLst>
                                          <p:attrName>style.visibility</p:attrName>
                                        </p:attrNameLst>
                                      </p:cBhvr>
                                      <p:to>
                                        <p:strVal val="visible"/>
                                      </p:to>
                                    </p:set>
                                    <p:anim calcmode="lin" valueType="num">
                                      <p:cBhvr additive="base">
                                        <p:cTn id="23" dur="500" fill="hold"/>
                                        <p:tgtEl>
                                          <p:spTgt spid="17411">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7411">
                                            <p:txEl>
                                              <p:pRg st="3" end="3"/>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7411">
                                            <p:txEl>
                                              <p:pRg st="3" end="3"/>
                                            </p:txEl>
                                          </p:spTgt>
                                        </p:tgtEl>
                                        <p:attrNameLst>
                                          <p:attrName>ppt_c</p:attrName>
                                        </p:attrNameLst>
                                      </p:cBhvr>
                                      <p:to>
                                        <a:schemeClr val="hlink"/>
                                      </p:to>
                                    </p:animClr>
                                  </p:subTnLst>
                                </p:cTn>
                              </p:par>
                              <p:par>
                                <p:cTn id="25" presetID="2" presetClass="entr" presetSubtype="8" fill="hold" grpId="0" nodeType="withEffect">
                                  <p:stCondLst>
                                    <p:cond delay="0"/>
                                  </p:stCondLst>
                                  <p:childTnLst>
                                    <p:set>
                                      <p:cBhvr>
                                        <p:cTn id="26" dur="1" fill="hold">
                                          <p:stCondLst>
                                            <p:cond delay="0"/>
                                          </p:stCondLst>
                                        </p:cTn>
                                        <p:tgtEl>
                                          <p:spTgt spid="17411">
                                            <p:txEl>
                                              <p:pRg st="4" end="4"/>
                                            </p:txEl>
                                          </p:spTgt>
                                        </p:tgtEl>
                                        <p:attrNameLst>
                                          <p:attrName>style.visibility</p:attrName>
                                        </p:attrNameLst>
                                      </p:cBhvr>
                                      <p:to>
                                        <p:strVal val="visible"/>
                                      </p:to>
                                    </p:set>
                                    <p:anim calcmode="lin" valueType="num">
                                      <p:cBhvr additive="base">
                                        <p:cTn id="27" dur="500" fill="hold"/>
                                        <p:tgtEl>
                                          <p:spTgt spid="17411">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7411">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7411">
                                            <p:txEl>
                                              <p:pRg st="4" end="4"/>
                                            </p:txEl>
                                          </p:spTgt>
                                        </p:tgtEl>
                                        <p:attrNameLst>
                                          <p:attrName>ppt_c</p:attrName>
                                        </p:attrNameLst>
                                      </p:cBhvr>
                                      <p:to>
                                        <a:schemeClr val="hlink"/>
                                      </p:to>
                                    </p:animClr>
                                  </p:subTnLst>
                                </p:cTn>
                              </p:par>
                              <p:par>
                                <p:cTn id="29" presetID="2" presetClass="entr" presetSubtype="8" fill="hold" grpId="0" nodeType="withEffect">
                                  <p:stCondLst>
                                    <p:cond delay="0"/>
                                  </p:stCondLst>
                                  <p:childTnLst>
                                    <p:set>
                                      <p:cBhvr>
                                        <p:cTn id="30" dur="1" fill="hold">
                                          <p:stCondLst>
                                            <p:cond delay="0"/>
                                          </p:stCondLst>
                                        </p:cTn>
                                        <p:tgtEl>
                                          <p:spTgt spid="17411">
                                            <p:txEl>
                                              <p:pRg st="5" end="5"/>
                                            </p:txEl>
                                          </p:spTgt>
                                        </p:tgtEl>
                                        <p:attrNameLst>
                                          <p:attrName>style.visibility</p:attrName>
                                        </p:attrNameLst>
                                      </p:cBhvr>
                                      <p:to>
                                        <p:strVal val="visible"/>
                                      </p:to>
                                    </p:set>
                                    <p:anim calcmode="lin" valueType="num">
                                      <p:cBhvr additive="base">
                                        <p:cTn id="31" dur="500" fill="hold"/>
                                        <p:tgtEl>
                                          <p:spTgt spid="17411">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7411">
                                            <p:txEl>
                                              <p:pRg st="5" end="5"/>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7411">
                                            <p:txEl>
                                              <p:pRg st="5" end="5"/>
                                            </p:txEl>
                                          </p:spTgt>
                                        </p:tgtEl>
                                        <p:attrNameLst>
                                          <p:attrName>ppt_c</p:attrName>
                                        </p:attrNameLst>
                                      </p:cBhvr>
                                      <p:to>
                                        <a:schemeClr val="hlink"/>
                                      </p:to>
                                    </p:animClr>
                                  </p:subTnLst>
                                </p:cTn>
                              </p:par>
                              <p:par>
                                <p:cTn id="33" presetID="2" presetClass="entr" presetSubtype="8" fill="hold" grpId="0" nodeType="withEffect">
                                  <p:stCondLst>
                                    <p:cond delay="0"/>
                                  </p:stCondLst>
                                  <p:childTnLst>
                                    <p:set>
                                      <p:cBhvr>
                                        <p:cTn id="34" dur="1" fill="hold">
                                          <p:stCondLst>
                                            <p:cond delay="0"/>
                                          </p:stCondLst>
                                        </p:cTn>
                                        <p:tgtEl>
                                          <p:spTgt spid="17411">
                                            <p:txEl>
                                              <p:pRg st="6" end="6"/>
                                            </p:txEl>
                                          </p:spTgt>
                                        </p:tgtEl>
                                        <p:attrNameLst>
                                          <p:attrName>style.visibility</p:attrName>
                                        </p:attrNameLst>
                                      </p:cBhvr>
                                      <p:to>
                                        <p:strVal val="visible"/>
                                      </p:to>
                                    </p:set>
                                    <p:anim calcmode="lin" valueType="num">
                                      <p:cBhvr additive="base">
                                        <p:cTn id="35" dur="500" fill="hold"/>
                                        <p:tgtEl>
                                          <p:spTgt spid="17411">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17411">
                                            <p:txEl>
                                              <p:pRg st="6" end="6"/>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7411">
                                            <p:txEl>
                                              <p:pRg st="6" end="6"/>
                                            </p:txEl>
                                          </p:spTgt>
                                        </p:tgtEl>
                                        <p:attrNameLst>
                                          <p:attrName>ppt_c</p:attrName>
                                        </p:attrNameLst>
                                      </p:cBhvr>
                                      <p:to>
                                        <a:schemeClr val="hlink"/>
                                      </p:to>
                                    </p:animClr>
                                  </p:subTnLst>
                                </p:cTn>
                              </p:par>
                              <p:par>
                                <p:cTn id="37" presetID="2" presetClass="entr" presetSubtype="8" fill="hold" grpId="0" nodeType="withEffect">
                                  <p:stCondLst>
                                    <p:cond delay="0"/>
                                  </p:stCondLst>
                                  <p:childTnLst>
                                    <p:set>
                                      <p:cBhvr>
                                        <p:cTn id="38" dur="1" fill="hold">
                                          <p:stCondLst>
                                            <p:cond delay="0"/>
                                          </p:stCondLst>
                                        </p:cTn>
                                        <p:tgtEl>
                                          <p:spTgt spid="17411">
                                            <p:txEl>
                                              <p:pRg st="7" end="7"/>
                                            </p:txEl>
                                          </p:spTgt>
                                        </p:tgtEl>
                                        <p:attrNameLst>
                                          <p:attrName>style.visibility</p:attrName>
                                        </p:attrNameLst>
                                      </p:cBhvr>
                                      <p:to>
                                        <p:strVal val="visible"/>
                                      </p:to>
                                    </p:set>
                                    <p:anim calcmode="lin" valueType="num">
                                      <p:cBhvr additive="base">
                                        <p:cTn id="39" dur="500" fill="hold"/>
                                        <p:tgtEl>
                                          <p:spTgt spid="17411">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17411">
                                            <p:txEl>
                                              <p:pRg st="7" end="7"/>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7411">
                                            <p:txEl>
                                              <p:pRg st="7" end="7"/>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oregonstate.edu/instruct/dce/ans312/one/images/cow_GI_tract.gif"/>
          <p:cNvPicPr>
            <a:picLocks noChangeAspect="1" noChangeArrowheads="1"/>
          </p:cNvPicPr>
          <p:nvPr/>
        </p:nvPicPr>
        <p:blipFill>
          <a:blip r:embed="rId2" cstate="print"/>
          <a:srcRect/>
          <a:stretch>
            <a:fillRect/>
          </a:stretch>
        </p:blipFill>
        <p:spPr bwMode="auto">
          <a:xfrm>
            <a:off x="3657600" y="4553968"/>
            <a:ext cx="3919847" cy="2304032"/>
          </a:xfrm>
          <a:prstGeom prst="rect">
            <a:avLst/>
          </a:prstGeom>
          <a:noFill/>
        </p:spPr>
      </p:pic>
      <p:sp>
        <p:nvSpPr>
          <p:cNvPr id="5" name="Title 4"/>
          <p:cNvSpPr>
            <a:spLocks noGrp="1"/>
          </p:cNvSpPr>
          <p:nvPr>
            <p:ph type="title"/>
          </p:nvPr>
        </p:nvSpPr>
        <p:spPr/>
        <p:txBody>
          <a:bodyPr/>
          <a:lstStyle/>
          <a:p>
            <a:r>
              <a:rPr lang="en-US" dirty="0" smtClean="0"/>
              <a:t>Ruminants</a:t>
            </a:r>
            <a:endParaRPr lang="en-US" dirty="0"/>
          </a:p>
        </p:txBody>
      </p:sp>
      <p:sp>
        <p:nvSpPr>
          <p:cNvPr id="6" name="Content Placeholder 5"/>
          <p:cNvSpPr>
            <a:spLocks noGrp="1"/>
          </p:cNvSpPr>
          <p:nvPr>
            <p:ph sz="quarter" idx="1"/>
          </p:nvPr>
        </p:nvSpPr>
        <p:spPr>
          <a:xfrm>
            <a:off x="304800" y="1219200"/>
            <a:ext cx="8458200" cy="4937760"/>
          </a:xfrm>
        </p:spPr>
        <p:txBody>
          <a:bodyPr>
            <a:normAutofit/>
          </a:bodyPr>
          <a:lstStyle/>
          <a:p>
            <a:pPr marL="274320" lvl="1">
              <a:spcBef>
                <a:spcPts val="600"/>
              </a:spcBef>
              <a:buClr>
                <a:schemeClr val="accent1"/>
              </a:buClr>
            </a:pPr>
            <a:r>
              <a:rPr lang="en-US" dirty="0" smtClean="0"/>
              <a:t>plant material is passed up from the rumen and reticulum back into the mouth periodically until it is completely chewed up (known as chewing the </a:t>
            </a:r>
            <a:r>
              <a:rPr lang="en-US" b="1" dirty="0" smtClean="0"/>
              <a:t>cud</a:t>
            </a:r>
            <a:r>
              <a:rPr lang="en-US" dirty="0" smtClean="0"/>
              <a:t>). </a:t>
            </a:r>
          </a:p>
          <a:p>
            <a:r>
              <a:rPr lang="en-US" sz="2300" dirty="0" smtClean="0"/>
              <a:t>Material is then passed from the rumen and reticulum </a:t>
            </a:r>
            <a:r>
              <a:rPr lang="en-US" sz="2300" i="1" dirty="0" smtClean="0"/>
              <a:t>(no real function) </a:t>
            </a:r>
            <a:r>
              <a:rPr lang="en-US" sz="2300" dirty="0" smtClean="0"/>
              <a:t>into the </a:t>
            </a:r>
            <a:r>
              <a:rPr lang="en-US" sz="2300" b="1" dirty="0" err="1" smtClean="0"/>
              <a:t>omasum</a:t>
            </a:r>
            <a:r>
              <a:rPr lang="en-US" sz="2300" dirty="0" smtClean="0"/>
              <a:t> (next chamber) where water is absorbed</a:t>
            </a:r>
          </a:p>
          <a:p>
            <a:r>
              <a:rPr lang="en-US" sz="2300" dirty="0" smtClean="0"/>
              <a:t>Then it is passes to the </a:t>
            </a:r>
            <a:r>
              <a:rPr lang="en-US" sz="2300" b="1" dirty="0" smtClean="0"/>
              <a:t>abomasum</a:t>
            </a:r>
            <a:r>
              <a:rPr lang="en-US" sz="2300" dirty="0" smtClean="0"/>
              <a:t> </a:t>
            </a:r>
            <a:r>
              <a:rPr lang="en-US" sz="2300" dirty="0" smtClean="0"/>
              <a:t>(last chamber) where hydrochloric acid and protease digest protein</a:t>
            </a:r>
          </a:p>
          <a:p>
            <a:r>
              <a:rPr lang="en-US" sz="2300" dirty="0" smtClean="0"/>
              <a:t>Then the material continues into the small intestine for absorption of products</a:t>
            </a:r>
          </a:p>
          <a:p>
            <a:endParaRPr lang="en-US" dirty="0"/>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Bacteria</a:t>
            </a:r>
            <a:endParaRPr lang="en-US" dirty="0"/>
          </a:p>
        </p:txBody>
      </p:sp>
      <p:sp>
        <p:nvSpPr>
          <p:cNvPr id="6" name="Content Placeholder 5"/>
          <p:cNvSpPr>
            <a:spLocks noGrp="1"/>
          </p:cNvSpPr>
          <p:nvPr>
            <p:ph sz="quarter" idx="1"/>
          </p:nvPr>
        </p:nvSpPr>
        <p:spPr/>
        <p:txBody>
          <a:bodyPr/>
          <a:lstStyle/>
          <a:p>
            <a:r>
              <a:rPr lang="en-US" sz="2400" b="1" dirty="0" err="1" smtClean="0"/>
              <a:t>Mutualistic</a:t>
            </a:r>
            <a:r>
              <a:rPr lang="en-US" sz="2400" dirty="0" smtClean="0"/>
              <a:t> - </a:t>
            </a:r>
            <a:r>
              <a:rPr lang="en-US" sz="2400" b="1" dirty="0" smtClean="0"/>
              <a:t>both benefit </a:t>
            </a:r>
            <a:r>
              <a:rPr lang="en-US" sz="2400" dirty="0" smtClean="0"/>
              <a:t>– mammals gets food broken down further and bacteria gets food supply brought to it and shelter</a:t>
            </a:r>
          </a:p>
          <a:p>
            <a:r>
              <a:rPr lang="en-US" sz="2400" dirty="0" smtClean="0"/>
              <a:t>bacteria must be kept in an isolated area with optimum pH (not killed by pH in other parts of gut)</a:t>
            </a:r>
          </a:p>
          <a:p>
            <a:r>
              <a:rPr lang="en-US" sz="2400" dirty="0" smtClean="0"/>
              <a:t>More bacteria than in </a:t>
            </a:r>
            <a:r>
              <a:rPr lang="en-US" sz="2400" dirty="0" err="1" smtClean="0"/>
              <a:t>caecum</a:t>
            </a:r>
            <a:r>
              <a:rPr lang="en-US" sz="2400" dirty="0" smtClean="0"/>
              <a:t>, so more efficient at breaking down cellulose</a:t>
            </a:r>
          </a:p>
          <a:p>
            <a:r>
              <a:rPr lang="en-US" sz="2400" dirty="0" smtClean="0"/>
              <a:t>When bacteria die they get passed along the digestive system as a source or protein</a:t>
            </a:r>
          </a:p>
          <a:p>
            <a:endParaRPr lang="en-US" sz="2400" dirty="0" smtClean="0"/>
          </a:p>
          <a:p>
            <a:endParaRPr lang="en-US" dirty="0"/>
          </a:p>
        </p:txBody>
      </p:sp>
      <p:pic>
        <p:nvPicPr>
          <p:cNvPr id="87042" name="Picture 2" descr="http://ag.ansc.purdue.edu/sheep/ansc442/semprojs/2003/feedlamb/rumen.jpg"/>
          <p:cNvPicPr>
            <a:picLocks noChangeAspect="1" noChangeArrowheads="1"/>
          </p:cNvPicPr>
          <p:nvPr/>
        </p:nvPicPr>
        <p:blipFill>
          <a:blip r:embed="rId2" cstate="print"/>
          <a:srcRect/>
          <a:stretch>
            <a:fillRect/>
          </a:stretch>
        </p:blipFill>
        <p:spPr bwMode="auto">
          <a:xfrm>
            <a:off x="4343400" y="4478300"/>
            <a:ext cx="3819525" cy="2303500"/>
          </a:xfrm>
          <a:prstGeom prst="rect">
            <a:avLst/>
          </a:prstGeom>
          <a:noFill/>
        </p:spPr>
      </p:pic>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Rabbits</a:t>
            </a:r>
            <a:endParaRPr lang="en-US" dirty="0"/>
          </a:p>
        </p:txBody>
      </p:sp>
      <p:sp>
        <p:nvSpPr>
          <p:cNvPr id="3" name="Content Placeholder 2"/>
          <p:cNvSpPr>
            <a:spLocks noGrp="1"/>
          </p:cNvSpPr>
          <p:nvPr>
            <p:ph sz="quarter" idx="1"/>
          </p:nvPr>
        </p:nvSpPr>
        <p:spPr>
          <a:xfrm>
            <a:off x="457200" y="1219200"/>
            <a:ext cx="6553200" cy="4937760"/>
          </a:xfrm>
        </p:spPr>
        <p:txBody>
          <a:bodyPr/>
          <a:lstStyle/>
          <a:p>
            <a:r>
              <a:rPr lang="en-US" b="1" dirty="0" err="1" smtClean="0"/>
              <a:t>Coprophagy</a:t>
            </a:r>
            <a:r>
              <a:rPr lang="en-US" dirty="0" smtClean="0"/>
              <a:t> is consumption of </a:t>
            </a:r>
            <a:r>
              <a:rPr lang="en-US" dirty="0" err="1" smtClean="0"/>
              <a:t>faeces</a:t>
            </a:r>
            <a:r>
              <a:rPr lang="en-US" dirty="0" smtClean="0"/>
              <a:t> by animals. </a:t>
            </a:r>
          </a:p>
          <a:p>
            <a:r>
              <a:rPr lang="en-US" dirty="0" smtClean="0"/>
              <a:t>Rabbits do not have a complex ruminant digestive system. </a:t>
            </a:r>
          </a:p>
          <a:p>
            <a:r>
              <a:rPr lang="en-US" dirty="0" smtClean="0"/>
              <a:t>They must extract excess amount of nutrition from grass by giving their food a second pass through the gut. </a:t>
            </a:r>
          </a:p>
          <a:p>
            <a:r>
              <a:rPr lang="en-US" dirty="0" smtClean="0"/>
              <a:t>Soft fecal pellets or partially digested food are excreted and consumed immediately</a:t>
            </a:r>
          </a:p>
          <a:p>
            <a:r>
              <a:rPr lang="en-US" dirty="0" smtClean="0"/>
              <a:t>Consuming this matter is important for adequate nutritional intake of vitamin B 12. </a:t>
            </a:r>
          </a:p>
          <a:p>
            <a:endParaRPr lang="en-US" dirty="0"/>
          </a:p>
        </p:txBody>
      </p:sp>
      <p:pic>
        <p:nvPicPr>
          <p:cNvPr id="89090" name="Picture 2" descr="http://www.petcaregt.com/images/Coprophagy-in-Rabbits.jpg"/>
          <p:cNvPicPr>
            <a:picLocks noChangeAspect="1" noChangeArrowheads="1"/>
          </p:cNvPicPr>
          <p:nvPr/>
        </p:nvPicPr>
        <p:blipFill>
          <a:blip r:embed="rId2" cstate="print"/>
          <a:srcRect/>
          <a:stretch>
            <a:fillRect/>
          </a:stretch>
        </p:blipFill>
        <p:spPr bwMode="auto">
          <a:xfrm>
            <a:off x="6629400" y="1981200"/>
            <a:ext cx="2190750" cy="2809876"/>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
          </p:nvPr>
        </p:nvSpPr>
        <p:spPr/>
        <p:txBody>
          <a:bodyPr/>
          <a:lstStyle/>
          <a:p>
            <a:r>
              <a:rPr lang="en-GB" dirty="0"/>
              <a:t>http://www.bozemanscience.com/digestive-system</a:t>
            </a:r>
          </a:p>
        </p:txBody>
      </p:sp>
    </p:spTree>
    <p:extLst>
      <p:ext uri="{BB962C8B-B14F-4D97-AF65-F5344CB8AC3E}">
        <p14:creationId xmlns:p14="http://schemas.microsoft.com/office/powerpoint/2010/main" val="121355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6"/>
          <p:cNvSpPr>
            <a:spLocks noGrp="1" noChangeArrowheads="1"/>
          </p:cNvSpPr>
          <p:nvPr>
            <p:ph type="title"/>
          </p:nvPr>
        </p:nvSpPr>
        <p:spPr>
          <a:xfrm>
            <a:off x="685800" y="-152400"/>
            <a:ext cx="5867400" cy="1219200"/>
          </a:xfrm>
        </p:spPr>
        <p:txBody>
          <a:bodyPr/>
          <a:lstStyle/>
          <a:p>
            <a:pPr eaLnBrk="1" hangingPunct="1"/>
            <a:r>
              <a:rPr lang="en-US" altLang="en-US" dirty="0" smtClean="0"/>
              <a:t>Overview of food processing</a:t>
            </a:r>
            <a:endParaRPr lang="en-US" dirty="0" smtClean="0"/>
          </a:p>
        </p:txBody>
      </p:sp>
      <p:sp>
        <p:nvSpPr>
          <p:cNvPr id="484355" name="Rectangle 1027" descr="Rectangle: Click to edit Master text styles&#10;Second level&#10;Third level&#10;Fourth level&#10;Fifth level"/>
          <p:cNvSpPr>
            <a:spLocks noGrp="1" noChangeArrowheads="1"/>
          </p:cNvSpPr>
          <p:nvPr>
            <p:ph type="body" idx="1"/>
          </p:nvPr>
        </p:nvSpPr>
        <p:spPr>
          <a:xfrm>
            <a:off x="685800" y="1143000"/>
            <a:ext cx="5791200" cy="5334000"/>
          </a:xfrm>
          <a:solidFill>
            <a:schemeClr val="bg1"/>
          </a:solidFill>
        </p:spPr>
        <p:txBody>
          <a:bodyPr>
            <a:normAutofit fontScale="92500" lnSpcReduction="10000"/>
          </a:bodyPr>
          <a:lstStyle/>
          <a:p>
            <a:pPr eaLnBrk="1" hangingPunct="1">
              <a:lnSpc>
                <a:spcPct val="90000"/>
              </a:lnSpc>
            </a:pPr>
            <a:r>
              <a:rPr lang="en-US" sz="2400" u="sng" dirty="0" smtClean="0">
                <a:solidFill>
                  <a:srgbClr val="CC0000"/>
                </a:solidFill>
              </a:rPr>
              <a:t>Ingest</a:t>
            </a:r>
            <a:endParaRPr lang="en-US" sz="2400" dirty="0" smtClean="0"/>
          </a:p>
          <a:p>
            <a:pPr lvl="1" eaLnBrk="1" hangingPunct="1">
              <a:lnSpc>
                <a:spcPct val="90000"/>
              </a:lnSpc>
            </a:pPr>
            <a:r>
              <a:rPr lang="en-US" sz="2000" dirty="0" smtClean="0"/>
              <a:t>taking in food</a:t>
            </a:r>
          </a:p>
          <a:p>
            <a:pPr eaLnBrk="1" hangingPunct="1">
              <a:lnSpc>
                <a:spcPct val="90000"/>
              </a:lnSpc>
            </a:pPr>
            <a:r>
              <a:rPr lang="en-US" sz="2400" u="sng" dirty="0" smtClean="0">
                <a:solidFill>
                  <a:srgbClr val="CC0000"/>
                </a:solidFill>
              </a:rPr>
              <a:t>Digest</a:t>
            </a:r>
            <a:endParaRPr lang="en-US" sz="2400" dirty="0" smtClean="0"/>
          </a:p>
          <a:p>
            <a:pPr lvl="1" eaLnBrk="1" hangingPunct="1">
              <a:lnSpc>
                <a:spcPct val="90000"/>
              </a:lnSpc>
            </a:pPr>
            <a:r>
              <a:rPr lang="en-US" sz="2000" u="sng" dirty="0" smtClean="0"/>
              <a:t>mechanical digestion</a:t>
            </a:r>
            <a:endParaRPr lang="en-US" sz="2000" dirty="0" smtClean="0"/>
          </a:p>
          <a:p>
            <a:pPr lvl="2" eaLnBrk="1" hangingPunct="1">
              <a:lnSpc>
                <a:spcPct val="90000"/>
              </a:lnSpc>
            </a:pPr>
            <a:r>
              <a:rPr lang="en-US" sz="1800" dirty="0" smtClean="0"/>
              <a:t>breaking up food into smaller pieces</a:t>
            </a:r>
          </a:p>
          <a:p>
            <a:pPr lvl="1" eaLnBrk="1" hangingPunct="1">
              <a:lnSpc>
                <a:spcPct val="90000"/>
              </a:lnSpc>
            </a:pPr>
            <a:r>
              <a:rPr lang="en-US" sz="2000" u="sng" dirty="0" smtClean="0"/>
              <a:t>chemical digestion</a:t>
            </a:r>
            <a:endParaRPr lang="en-US" sz="2000" dirty="0" smtClean="0"/>
          </a:p>
          <a:p>
            <a:pPr lvl="2" eaLnBrk="1" hangingPunct="1">
              <a:lnSpc>
                <a:spcPct val="90000"/>
              </a:lnSpc>
            </a:pPr>
            <a:r>
              <a:rPr lang="en-US" sz="1800" dirty="0" smtClean="0"/>
              <a:t>breaking down food into soluble molecules small enough to be absorbed into cells</a:t>
            </a:r>
          </a:p>
          <a:p>
            <a:pPr lvl="2" eaLnBrk="1" hangingPunct="1">
              <a:lnSpc>
                <a:spcPct val="90000"/>
              </a:lnSpc>
            </a:pPr>
            <a:r>
              <a:rPr lang="en-US" sz="1800" dirty="0" smtClean="0"/>
              <a:t>uses enzymes (hydrolysis)</a:t>
            </a:r>
          </a:p>
          <a:p>
            <a:pPr eaLnBrk="1" hangingPunct="1">
              <a:lnSpc>
                <a:spcPct val="90000"/>
              </a:lnSpc>
            </a:pPr>
            <a:r>
              <a:rPr lang="en-US" sz="2400" u="sng" dirty="0" smtClean="0">
                <a:solidFill>
                  <a:srgbClr val="CC0000"/>
                </a:solidFill>
              </a:rPr>
              <a:t>Absorb</a:t>
            </a:r>
            <a:endParaRPr lang="en-US" sz="2400" dirty="0" smtClean="0"/>
          </a:p>
          <a:p>
            <a:pPr lvl="1" eaLnBrk="1" hangingPunct="1">
              <a:lnSpc>
                <a:spcPct val="90000"/>
              </a:lnSpc>
            </a:pPr>
            <a:r>
              <a:rPr lang="en-US" sz="2000" dirty="0" smtClean="0"/>
              <a:t>Digested food moves across cell membrane</a:t>
            </a:r>
          </a:p>
          <a:p>
            <a:pPr lvl="2" eaLnBrk="1" hangingPunct="1">
              <a:lnSpc>
                <a:spcPct val="90000"/>
              </a:lnSpc>
            </a:pPr>
            <a:r>
              <a:rPr lang="en-US" sz="1800" dirty="0" smtClean="0"/>
              <a:t>diffusion</a:t>
            </a:r>
          </a:p>
          <a:p>
            <a:pPr lvl="2" eaLnBrk="1" hangingPunct="1">
              <a:lnSpc>
                <a:spcPct val="90000"/>
              </a:lnSpc>
            </a:pPr>
            <a:r>
              <a:rPr lang="en-US" sz="1800" dirty="0" smtClean="0"/>
              <a:t>active transport</a:t>
            </a:r>
          </a:p>
          <a:p>
            <a:pPr eaLnBrk="1" hangingPunct="1">
              <a:lnSpc>
                <a:spcPct val="90000"/>
              </a:lnSpc>
            </a:pPr>
            <a:r>
              <a:rPr lang="en-US" sz="2400" u="sng" dirty="0" smtClean="0">
                <a:solidFill>
                  <a:srgbClr val="CC0000"/>
                </a:solidFill>
              </a:rPr>
              <a:t>Assimilate</a:t>
            </a:r>
          </a:p>
          <a:p>
            <a:pPr lvl="1">
              <a:lnSpc>
                <a:spcPct val="90000"/>
              </a:lnSpc>
            </a:pPr>
            <a:r>
              <a:rPr lang="en-US" sz="2100" dirty="0" smtClean="0">
                <a:solidFill>
                  <a:schemeClr val="tx1"/>
                </a:solidFill>
              </a:rPr>
              <a:t>use compounds in the body</a:t>
            </a:r>
          </a:p>
          <a:p>
            <a:pPr eaLnBrk="1" hangingPunct="1">
              <a:lnSpc>
                <a:spcPct val="90000"/>
              </a:lnSpc>
            </a:pPr>
            <a:r>
              <a:rPr lang="en-US" sz="2400" u="sng" dirty="0" err="1" smtClean="0">
                <a:solidFill>
                  <a:srgbClr val="CC0000"/>
                </a:solidFill>
              </a:rPr>
              <a:t>Egestion</a:t>
            </a:r>
            <a:endParaRPr lang="en-US" sz="2400" dirty="0" smtClean="0"/>
          </a:p>
          <a:p>
            <a:pPr lvl="1" eaLnBrk="1" hangingPunct="1">
              <a:lnSpc>
                <a:spcPct val="90000"/>
              </a:lnSpc>
            </a:pPr>
            <a:r>
              <a:rPr lang="en-US" sz="2000" dirty="0" smtClean="0"/>
              <a:t>undigested </a:t>
            </a:r>
            <a:r>
              <a:rPr lang="en-US" sz="2000" u="sng" dirty="0" smtClean="0"/>
              <a:t>extracellular</a:t>
            </a:r>
            <a:r>
              <a:rPr lang="en-US" sz="2000" dirty="0" smtClean="0"/>
              <a:t> material passes out of digestive system (ex: cellulose in humans)</a:t>
            </a:r>
          </a:p>
        </p:txBody>
      </p:sp>
      <p:pic>
        <p:nvPicPr>
          <p:cNvPr id="7172" name="Picture 1028" descr="41-10-IntracellDigest-L"/>
          <p:cNvPicPr>
            <a:picLocks noChangeAspect="1" noChangeArrowheads="1"/>
          </p:cNvPicPr>
          <p:nvPr/>
        </p:nvPicPr>
        <p:blipFill>
          <a:blip r:embed="rId5" cstate="print"/>
          <a:srcRect/>
          <a:stretch>
            <a:fillRect/>
          </a:stretch>
        </p:blipFill>
        <p:spPr bwMode="auto">
          <a:xfrm>
            <a:off x="6646863" y="404813"/>
            <a:ext cx="1900237" cy="2741612"/>
          </a:xfrm>
          <a:prstGeom prst="rect">
            <a:avLst/>
          </a:prstGeom>
          <a:noFill/>
          <a:ln w="9525">
            <a:noFill/>
            <a:miter lim="800000"/>
            <a:headEnd/>
            <a:tailEnd/>
          </a:ln>
        </p:spPr>
      </p:pic>
      <p:sp>
        <p:nvSpPr>
          <p:cNvPr id="484357" name="Rectangle 1029"/>
          <p:cNvSpPr>
            <a:spLocks noChangeArrowheads="1"/>
          </p:cNvSpPr>
          <p:nvPr/>
        </p:nvSpPr>
        <p:spPr bwMode="auto">
          <a:xfrm>
            <a:off x="6686550" y="3008313"/>
            <a:ext cx="1831975" cy="581025"/>
          </a:xfrm>
          <a:prstGeom prst="rect">
            <a:avLst/>
          </a:prstGeom>
          <a:solidFill>
            <a:srgbClr val="FFCC18"/>
          </a:solidFill>
          <a:ln w="9525">
            <a:noFill/>
            <a:miter lim="800000"/>
            <a:headEnd/>
            <a:tailEnd/>
          </a:ln>
        </p:spPr>
        <p:txBody>
          <a:bodyPr anchor="ctr">
            <a:spAutoFit/>
          </a:bodyPr>
          <a:lstStyle/>
          <a:p>
            <a:pPr>
              <a:lnSpc>
                <a:spcPct val="80000"/>
              </a:lnSpc>
            </a:pPr>
            <a:r>
              <a:rPr lang="en-US" sz="2000" b="1">
                <a:solidFill>
                  <a:srgbClr val="0F116A"/>
                </a:solidFill>
              </a:rPr>
              <a:t>intracellular</a:t>
            </a:r>
            <a:br>
              <a:rPr lang="en-US" sz="2000" b="1">
                <a:solidFill>
                  <a:srgbClr val="0F116A"/>
                </a:solidFill>
              </a:rPr>
            </a:br>
            <a:r>
              <a:rPr lang="en-US" sz="2000" b="1">
                <a:solidFill>
                  <a:srgbClr val="0F116A"/>
                </a:solidFill>
              </a:rPr>
              <a:t>digestion</a:t>
            </a:r>
          </a:p>
        </p:txBody>
      </p:sp>
      <p:pic>
        <p:nvPicPr>
          <p:cNvPr id="7174" name="Picture 1030" descr="41-11-ExtraCellDigest-L"/>
          <p:cNvPicPr>
            <a:picLocks noChangeAspect="1" noChangeArrowheads="1"/>
          </p:cNvPicPr>
          <p:nvPr/>
        </p:nvPicPr>
        <p:blipFill>
          <a:blip r:embed="rId6" cstate="print"/>
          <a:srcRect/>
          <a:stretch>
            <a:fillRect/>
          </a:stretch>
        </p:blipFill>
        <p:spPr bwMode="auto">
          <a:xfrm>
            <a:off x="6553200" y="3690072"/>
            <a:ext cx="2141538" cy="2710728"/>
          </a:xfrm>
          <a:prstGeom prst="rect">
            <a:avLst/>
          </a:prstGeom>
          <a:noFill/>
          <a:ln w="9525">
            <a:noFill/>
            <a:miter lim="800000"/>
            <a:headEnd/>
            <a:tailEnd/>
          </a:ln>
        </p:spPr>
      </p:pic>
      <p:sp>
        <p:nvSpPr>
          <p:cNvPr id="484359" name="Rectangle 1031"/>
          <p:cNvSpPr>
            <a:spLocks noChangeArrowheads="1"/>
          </p:cNvSpPr>
          <p:nvPr/>
        </p:nvSpPr>
        <p:spPr bwMode="auto">
          <a:xfrm>
            <a:off x="6586538" y="6261100"/>
            <a:ext cx="2066925" cy="581025"/>
          </a:xfrm>
          <a:prstGeom prst="rect">
            <a:avLst/>
          </a:prstGeom>
          <a:solidFill>
            <a:srgbClr val="FFCC18"/>
          </a:solidFill>
          <a:ln w="9525">
            <a:noFill/>
            <a:miter lim="800000"/>
            <a:headEnd/>
            <a:tailEnd/>
          </a:ln>
        </p:spPr>
        <p:txBody>
          <a:bodyPr anchor="ctr">
            <a:spAutoFit/>
          </a:bodyPr>
          <a:lstStyle/>
          <a:p>
            <a:pPr>
              <a:lnSpc>
                <a:spcPct val="80000"/>
              </a:lnSpc>
            </a:pPr>
            <a:r>
              <a:rPr lang="en-US" sz="2000" b="1">
                <a:solidFill>
                  <a:srgbClr val="0F116A"/>
                </a:solidFill>
              </a:rPr>
              <a:t>extracellular</a:t>
            </a:r>
            <a:br>
              <a:rPr lang="en-US" sz="2000" b="1">
                <a:solidFill>
                  <a:srgbClr val="0F116A"/>
                </a:solidFill>
              </a:rPr>
            </a:br>
            <a:r>
              <a:rPr lang="en-US" sz="2000" b="1">
                <a:solidFill>
                  <a:srgbClr val="0F116A"/>
                </a:solidFill>
              </a:rPr>
              <a:t>digestion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4355">
                                            <p:txEl>
                                              <p:pRg st="0" end="0"/>
                                            </p:txEl>
                                          </p:spTgt>
                                        </p:tgtEl>
                                        <p:attrNameLst>
                                          <p:attrName>style.visibility</p:attrName>
                                        </p:attrNameLst>
                                      </p:cBhvr>
                                      <p:to>
                                        <p:strVal val="visible"/>
                                      </p:to>
                                    </p:set>
                                    <p:anim calcmode="lin" valueType="num">
                                      <p:cBhvr additive="base">
                                        <p:cTn id="7" dur="500" fill="hold"/>
                                        <p:tgtEl>
                                          <p:spTgt spid="4843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8435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84355">
                                            <p:txEl>
                                              <p:pRg st="1" end="1"/>
                                            </p:txEl>
                                          </p:spTgt>
                                        </p:tgtEl>
                                        <p:attrNameLst>
                                          <p:attrName>style.visibility</p:attrName>
                                        </p:attrNameLst>
                                      </p:cBhvr>
                                      <p:to>
                                        <p:strVal val="visible"/>
                                      </p:to>
                                    </p:set>
                                    <p:anim calcmode="lin" valueType="num">
                                      <p:cBhvr additive="base">
                                        <p:cTn id="13" dur="500" fill="hold"/>
                                        <p:tgtEl>
                                          <p:spTgt spid="4843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8435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84355">
                                            <p:txEl>
                                              <p:pRg st="2" end="2"/>
                                            </p:txEl>
                                          </p:spTgt>
                                        </p:tgtEl>
                                        <p:attrNameLst>
                                          <p:attrName>style.visibility</p:attrName>
                                        </p:attrNameLst>
                                      </p:cBhvr>
                                      <p:to>
                                        <p:strVal val="visible"/>
                                      </p:to>
                                    </p:set>
                                    <p:anim calcmode="lin" valueType="num">
                                      <p:cBhvr additive="base">
                                        <p:cTn id="19" dur="500" fill="hold"/>
                                        <p:tgtEl>
                                          <p:spTgt spid="48435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8435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84355">
                                            <p:txEl>
                                              <p:pRg st="3" end="3"/>
                                            </p:txEl>
                                          </p:spTgt>
                                        </p:tgtEl>
                                        <p:attrNameLst>
                                          <p:attrName>style.visibility</p:attrName>
                                        </p:attrNameLst>
                                      </p:cBhvr>
                                      <p:to>
                                        <p:strVal val="visible"/>
                                      </p:to>
                                    </p:set>
                                    <p:anim calcmode="lin" valueType="num">
                                      <p:cBhvr additive="base">
                                        <p:cTn id="25" dur="500" fill="hold"/>
                                        <p:tgtEl>
                                          <p:spTgt spid="48435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8435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84355">
                                            <p:txEl>
                                              <p:pRg st="4" end="4"/>
                                            </p:txEl>
                                          </p:spTgt>
                                        </p:tgtEl>
                                        <p:attrNameLst>
                                          <p:attrName>style.visibility</p:attrName>
                                        </p:attrNameLst>
                                      </p:cBhvr>
                                      <p:to>
                                        <p:strVal val="visible"/>
                                      </p:to>
                                    </p:set>
                                    <p:anim calcmode="lin" valueType="num">
                                      <p:cBhvr additive="base">
                                        <p:cTn id="31" dur="500" fill="hold"/>
                                        <p:tgtEl>
                                          <p:spTgt spid="48435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8435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84355">
                                            <p:txEl>
                                              <p:pRg st="5" end="5"/>
                                            </p:txEl>
                                          </p:spTgt>
                                        </p:tgtEl>
                                        <p:attrNameLst>
                                          <p:attrName>style.visibility</p:attrName>
                                        </p:attrNameLst>
                                      </p:cBhvr>
                                      <p:to>
                                        <p:strVal val="visible"/>
                                      </p:to>
                                    </p:set>
                                    <p:anim calcmode="lin" valueType="num">
                                      <p:cBhvr additive="base">
                                        <p:cTn id="37" dur="500" fill="hold"/>
                                        <p:tgtEl>
                                          <p:spTgt spid="48435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84355">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84355">
                                            <p:txEl>
                                              <p:pRg st="6" end="6"/>
                                            </p:txEl>
                                          </p:spTgt>
                                        </p:tgtEl>
                                        <p:attrNameLst>
                                          <p:attrName>style.visibility</p:attrName>
                                        </p:attrNameLst>
                                      </p:cBhvr>
                                      <p:to>
                                        <p:strVal val="visible"/>
                                      </p:to>
                                    </p:set>
                                    <p:anim calcmode="lin" valueType="num">
                                      <p:cBhvr additive="base">
                                        <p:cTn id="43" dur="500" fill="hold"/>
                                        <p:tgtEl>
                                          <p:spTgt spid="48435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84355">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84355">
                                            <p:txEl>
                                              <p:pRg st="7" end="7"/>
                                            </p:txEl>
                                          </p:spTgt>
                                        </p:tgtEl>
                                        <p:attrNameLst>
                                          <p:attrName>style.visibility</p:attrName>
                                        </p:attrNameLst>
                                      </p:cBhvr>
                                      <p:to>
                                        <p:strVal val="visible"/>
                                      </p:to>
                                    </p:set>
                                    <p:anim calcmode="lin" valueType="num">
                                      <p:cBhvr additive="base">
                                        <p:cTn id="49" dur="500" fill="hold"/>
                                        <p:tgtEl>
                                          <p:spTgt spid="484355">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84355">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Whoosh"/>
                                        </p:tgtEl>
                                      </p:cMediaNode>
                                    </p:audio>
                                  </p:sub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84355">
                                            <p:txEl>
                                              <p:pRg st="8" end="8"/>
                                            </p:txEl>
                                          </p:spTgt>
                                        </p:tgtEl>
                                        <p:attrNameLst>
                                          <p:attrName>style.visibility</p:attrName>
                                        </p:attrNameLst>
                                      </p:cBhvr>
                                      <p:to>
                                        <p:strVal val="visible"/>
                                      </p:to>
                                    </p:set>
                                    <p:anim calcmode="lin" valueType="num">
                                      <p:cBhvr additive="base">
                                        <p:cTn id="55" dur="500" fill="hold"/>
                                        <p:tgtEl>
                                          <p:spTgt spid="484355">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84355">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3" name="Whoosh"/>
                                        </p:tgtEl>
                                      </p:cMediaNode>
                                    </p:audio>
                                  </p:sub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84355">
                                            <p:txEl>
                                              <p:pRg st="9" end="9"/>
                                            </p:txEl>
                                          </p:spTgt>
                                        </p:tgtEl>
                                        <p:attrNameLst>
                                          <p:attrName>style.visibility</p:attrName>
                                        </p:attrNameLst>
                                      </p:cBhvr>
                                      <p:to>
                                        <p:strVal val="visible"/>
                                      </p:to>
                                    </p:set>
                                    <p:anim calcmode="lin" valueType="num">
                                      <p:cBhvr additive="base">
                                        <p:cTn id="61" dur="500" fill="hold"/>
                                        <p:tgtEl>
                                          <p:spTgt spid="484355">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84355">
                                            <p:txEl>
                                              <p:pRg st="9" end="9"/>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3" name="Whoosh"/>
                                        </p:tgtEl>
                                      </p:cMediaNode>
                                    </p:audio>
                                  </p:sub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484355">
                                            <p:txEl>
                                              <p:pRg st="10" end="10"/>
                                            </p:txEl>
                                          </p:spTgt>
                                        </p:tgtEl>
                                        <p:attrNameLst>
                                          <p:attrName>style.visibility</p:attrName>
                                        </p:attrNameLst>
                                      </p:cBhvr>
                                      <p:to>
                                        <p:strVal val="visible"/>
                                      </p:to>
                                    </p:set>
                                    <p:anim calcmode="lin" valueType="num">
                                      <p:cBhvr additive="base">
                                        <p:cTn id="67" dur="500" fill="hold"/>
                                        <p:tgtEl>
                                          <p:spTgt spid="484355">
                                            <p:txEl>
                                              <p:pRg st="10" end="1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484355">
                                            <p:txEl>
                                              <p:pRg st="10" end="1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5"/>
                                            </p:cond>
                                          </p:stCondLst>
                                          <p:endCondLst>
                                            <p:cond evt="onStopAudio" delay="0">
                                              <p:tgtEl>
                                                <p:sldTgt/>
                                              </p:tgtEl>
                                            </p:cond>
                                          </p:endCondLst>
                                        </p:cTn>
                                        <p:tgtEl>
                                          <p:sndTgt r:embed="rId3" name="Whoosh"/>
                                        </p:tgtEl>
                                      </p:cMediaNode>
                                    </p:audio>
                                  </p:sub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484355">
                                            <p:txEl>
                                              <p:pRg st="11" end="11"/>
                                            </p:txEl>
                                          </p:spTgt>
                                        </p:tgtEl>
                                        <p:attrNameLst>
                                          <p:attrName>style.visibility</p:attrName>
                                        </p:attrNameLst>
                                      </p:cBhvr>
                                      <p:to>
                                        <p:strVal val="visible"/>
                                      </p:to>
                                    </p:set>
                                    <p:anim calcmode="lin" valueType="num">
                                      <p:cBhvr additive="base">
                                        <p:cTn id="73" dur="500" fill="hold"/>
                                        <p:tgtEl>
                                          <p:spTgt spid="484355">
                                            <p:txEl>
                                              <p:pRg st="11" end="11"/>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484355">
                                            <p:txEl>
                                              <p:pRg st="11" end="1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1"/>
                                            </p:cond>
                                          </p:stCondLst>
                                          <p:endCondLst>
                                            <p:cond evt="onStopAudio" delay="0">
                                              <p:tgtEl>
                                                <p:sldTgt/>
                                              </p:tgtEl>
                                            </p:cond>
                                          </p:endCondLst>
                                        </p:cTn>
                                        <p:tgtEl>
                                          <p:sndTgt r:embed="rId3" name="Whoosh"/>
                                        </p:tgtEl>
                                      </p:cMediaNode>
                                    </p:audio>
                                  </p:sub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484355">
                                            <p:txEl>
                                              <p:pRg st="12" end="12"/>
                                            </p:txEl>
                                          </p:spTgt>
                                        </p:tgtEl>
                                        <p:attrNameLst>
                                          <p:attrName>style.visibility</p:attrName>
                                        </p:attrNameLst>
                                      </p:cBhvr>
                                      <p:to>
                                        <p:strVal val="visible"/>
                                      </p:to>
                                    </p:set>
                                    <p:anim calcmode="lin" valueType="num">
                                      <p:cBhvr additive="base">
                                        <p:cTn id="79" dur="500" fill="hold"/>
                                        <p:tgtEl>
                                          <p:spTgt spid="484355">
                                            <p:txEl>
                                              <p:pRg st="12" end="12"/>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484355">
                                            <p:txEl>
                                              <p:pRg st="12" end="1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7"/>
                                            </p:cond>
                                          </p:stCondLst>
                                          <p:endCondLst>
                                            <p:cond evt="onStopAudio" delay="0">
                                              <p:tgtEl>
                                                <p:sldTgt/>
                                              </p:tgtEl>
                                            </p:cond>
                                          </p:endCondLst>
                                        </p:cTn>
                                        <p:tgtEl>
                                          <p:sndTgt r:embed="rId3" name="Whoosh"/>
                                        </p:tgtEl>
                                      </p:cMediaNode>
                                    </p:audio>
                                  </p:subTnLst>
                                </p:cTn>
                              </p:par>
                              <p:par>
                                <p:cTn id="81" presetID="2" presetClass="entr" presetSubtype="8" fill="hold" grpId="0" nodeType="withEffect">
                                  <p:stCondLst>
                                    <p:cond delay="0"/>
                                  </p:stCondLst>
                                  <p:childTnLst>
                                    <p:set>
                                      <p:cBhvr>
                                        <p:cTn id="82" dur="1" fill="hold">
                                          <p:stCondLst>
                                            <p:cond delay="0"/>
                                          </p:stCondLst>
                                        </p:cTn>
                                        <p:tgtEl>
                                          <p:spTgt spid="484355">
                                            <p:txEl>
                                              <p:pRg st="13" end="13"/>
                                            </p:txEl>
                                          </p:spTgt>
                                        </p:tgtEl>
                                        <p:attrNameLst>
                                          <p:attrName>style.visibility</p:attrName>
                                        </p:attrNameLst>
                                      </p:cBhvr>
                                      <p:to>
                                        <p:strVal val="visible"/>
                                      </p:to>
                                    </p:set>
                                    <p:anim calcmode="lin" valueType="num">
                                      <p:cBhvr additive="base">
                                        <p:cTn id="83" dur="500" fill="hold"/>
                                        <p:tgtEl>
                                          <p:spTgt spid="484355">
                                            <p:txEl>
                                              <p:pRg st="13" end="13"/>
                                            </p:txEl>
                                          </p:spTgt>
                                        </p:tgtEl>
                                        <p:attrNameLst>
                                          <p:attrName>ppt_x</p:attrName>
                                        </p:attrNameLst>
                                      </p:cBhvr>
                                      <p:tavLst>
                                        <p:tav tm="0">
                                          <p:val>
                                            <p:strVal val="0-#ppt_w/2"/>
                                          </p:val>
                                        </p:tav>
                                        <p:tav tm="100000">
                                          <p:val>
                                            <p:strVal val="#ppt_x"/>
                                          </p:val>
                                        </p:tav>
                                      </p:tavLst>
                                    </p:anim>
                                    <p:anim calcmode="lin" valueType="num">
                                      <p:cBhvr additive="base">
                                        <p:cTn id="84" dur="500" fill="hold"/>
                                        <p:tgtEl>
                                          <p:spTgt spid="484355">
                                            <p:txEl>
                                              <p:pRg st="13" end="1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1"/>
                                            </p:cond>
                                          </p:stCondLst>
                                          <p:endCondLst>
                                            <p:cond evt="onStopAudio" delay="0">
                                              <p:tgtEl>
                                                <p:sldTgt/>
                                              </p:tgtEl>
                                            </p:cond>
                                          </p:endCondLst>
                                        </p:cTn>
                                        <p:tgtEl>
                                          <p:sndTgt r:embed="rId3" name="Whoosh"/>
                                        </p:tgtEl>
                                      </p:cMediaNode>
                                    </p:audio>
                                  </p:subTnLst>
                                </p:cTn>
                              </p:par>
                            </p:childTnLst>
                          </p:cTn>
                        </p:par>
                      </p:childTnLst>
                    </p:cTn>
                  </p:par>
                  <p:par>
                    <p:cTn id="85" fill="hold">
                      <p:stCondLst>
                        <p:cond delay="indefinite"/>
                      </p:stCondLst>
                      <p:childTnLst>
                        <p:par>
                          <p:cTn id="86" fill="hold">
                            <p:stCondLst>
                              <p:cond delay="0"/>
                            </p:stCondLst>
                            <p:childTnLst>
                              <p:par>
                                <p:cTn id="87" presetID="2" presetClass="entr" presetSubtype="8" fill="hold" grpId="0" nodeType="clickEffect">
                                  <p:stCondLst>
                                    <p:cond delay="0"/>
                                  </p:stCondLst>
                                  <p:childTnLst>
                                    <p:set>
                                      <p:cBhvr>
                                        <p:cTn id="88" dur="1" fill="hold">
                                          <p:stCondLst>
                                            <p:cond delay="0"/>
                                          </p:stCondLst>
                                        </p:cTn>
                                        <p:tgtEl>
                                          <p:spTgt spid="484355">
                                            <p:txEl>
                                              <p:pRg st="14" end="14"/>
                                            </p:txEl>
                                          </p:spTgt>
                                        </p:tgtEl>
                                        <p:attrNameLst>
                                          <p:attrName>style.visibility</p:attrName>
                                        </p:attrNameLst>
                                      </p:cBhvr>
                                      <p:to>
                                        <p:strVal val="visible"/>
                                      </p:to>
                                    </p:set>
                                    <p:anim calcmode="lin" valueType="num">
                                      <p:cBhvr additive="base">
                                        <p:cTn id="89" dur="500" fill="hold"/>
                                        <p:tgtEl>
                                          <p:spTgt spid="484355">
                                            <p:txEl>
                                              <p:pRg st="14" end="14"/>
                                            </p:txEl>
                                          </p:spTgt>
                                        </p:tgtEl>
                                        <p:attrNameLst>
                                          <p:attrName>ppt_x</p:attrName>
                                        </p:attrNameLst>
                                      </p:cBhvr>
                                      <p:tavLst>
                                        <p:tav tm="0">
                                          <p:val>
                                            <p:strVal val="0-#ppt_w/2"/>
                                          </p:val>
                                        </p:tav>
                                        <p:tav tm="100000">
                                          <p:val>
                                            <p:strVal val="#ppt_x"/>
                                          </p:val>
                                        </p:tav>
                                      </p:tavLst>
                                    </p:anim>
                                    <p:anim calcmode="lin" valueType="num">
                                      <p:cBhvr additive="base">
                                        <p:cTn id="90" dur="500" fill="hold"/>
                                        <p:tgtEl>
                                          <p:spTgt spid="484355">
                                            <p:txEl>
                                              <p:pRg st="14" end="1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7"/>
                                            </p:cond>
                                          </p:stCondLst>
                                          <p:endCondLst>
                                            <p:cond evt="onStopAudio" delay="0">
                                              <p:tgtEl>
                                                <p:sldTgt/>
                                              </p:tgtEl>
                                            </p:cond>
                                          </p:endCondLst>
                                        </p:cTn>
                                        <p:tgtEl>
                                          <p:sndTgt r:embed="rId3" name="Whoosh"/>
                                        </p:tgtEl>
                                      </p:cMediaNode>
                                    </p:audio>
                                  </p:subTnLst>
                                </p:cTn>
                              </p:par>
                            </p:childTnLst>
                          </p:cTn>
                        </p:par>
                      </p:childTnLst>
                    </p:cTn>
                  </p:par>
                  <p:par>
                    <p:cTn id="91" fill="hold">
                      <p:stCondLst>
                        <p:cond delay="indefinite"/>
                      </p:stCondLst>
                      <p:childTnLst>
                        <p:par>
                          <p:cTn id="92" fill="hold">
                            <p:stCondLst>
                              <p:cond delay="0"/>
                            </p:stCondLst>
                            <p:childTnLst>
                              <p:par>
                                <p:cTn id="93" presetID="2" presetClass="entr" presetSubtype="8" fill="hold" grpId="0" nodeType="clickEffect">
                                  <p:stCondLst>
                                    <p:cond delay="0"/>
                                  </p:stCondLst>
                                  <p:childTnLst>
                                    <p:set>
                                      <p:cBhvr>
                                        <p:cTn id="94" dur="1" fill="hold">
                                          <p:stCondLst>
                                            <p:cond delay="0"/>
                                          </p:stCondLst>
                                        </p:cTn>
                                        <p:tgtEl>
                                          <p:spTgt spid="484355">
                                            <p:txEl>
                                              <p:pRg st="15" end="15"/>
                                            </p:txEl>
                                          </p:spTgt>
                                        </p:tgtEl>
                                        <p:attrNameLst>
                                          <p:attrName>style.visibility</p:attrName>
                                        </p:attrNameLst>
                                      </p:cBhvr>
                                      <p:to>
                                        <p:strVal val="visible"/>
                                      </p:to>
                                    </p:set>
                                    <p:anim calcmode="lin" valueType="num">
                                      <p:cBhvr additive="base">
                                        <p:cTn id="95" dur="500" fill="hold"/>
                                        <p:tgtEl>
                                          <p:spTgt spid="484355">
                                            <p:txEl>
                                              <p:pRg st="15" end="15"/>
                                            </p:txEl>
                                          </p:spTgt>
                                        </p:tgtEl>
                                        <p:attrNameLst>
                                          <p:attrName>ppt_x</p:attrName>
                                        </p:attrNameLst>
                                      </p:cBhvr>
                                      <p:tavLst>
                                        <p:tav tm="0">
                                          <p:val>
                                            <p:strVal val="0-#ppt_w/2"/>
                                          </p:val>
                                        </p:tav>
                                        <p:tav tm="100000">
                                          <p:val>
                                            <p:strVal val="#ppt_x"/>
                                          </p:val>
                                        </p:tav>
                                      </p:tavLst>
                                    </p:anim>
                                    <p:anim calcmode="lin" valueType="num">
                                      <p:cBhvr additive="base">
                                        <p:cTn id="96" dur="500" fill="hold"/>
                                        <p:tgtEl>
                                          <p:spTgt spid="484355">
                                            <p:txEl>
                                              <p:pRg st="15" end="1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3"/>
                                            </p:cond>
                                          </p:stCondLst>
                                          <p:endCondLst>
                                            <p:cond evt="onStopAudio" delay="0">
                                              <p:tgtEl>
                                                <p:sldTgt/>
                                              </p:tgtEl>
                                            </p:cond>
                                          </p:endCondLst>
                                        </p:cTn>
                                        <p:tgtEl>
                                          <p:sndTgt r:embed="rId3" name="Whoosh"/>
                                        </p:tgtEl>
                                      </p:cMediaNode>
                                    </p:audio>
                                  </p:subTnLst>
                                </p:cTn>
                              </p:par>
                            </p:childTnLst>
                          </p:cTn>
                        </p:par>
                      </p:childTnLst>
                    </p:cTn>
                  </p:par>
                  <p:par>
                    <p:cTn id="97" fill="hold">
                      <p:stCondLst>
                        <p:cond delay="indefinite"/>
                      </p:stCondLst>
                      <p:childTnLst>
                        <p:par>
                          <p:cTn id="98" fill="hold">
                            <p:stCondLst>
                              <p:cond delay="0"/>
                            </p:stCondLst>
                            <p:childTnLst>
                              <p:par>
                                <p:cTn id="99" presetID="22" presetClass="entr" presetSubtype="8" fill="hold" grpId="0" nodeType="clickEffect">
                                  <p:stCondLst>
                                    <p:cond delay="0"/>
                                  </p:stCondLst>
                                  <p:childTnLst>
                                    <p:set>
                                      <p:cBhvr>
                                        <p:cTn id="100" dur="1" fill="hold">
                                          <p:stCondLst>
                                            <p:cond delay="0"/>
                                          </p:stCondLst>
                                        </p:cTn>
                                        <p:tgtEl>
                                          <p:spTgt spid="484357"/>
                                        </p:tgtEl>
                                        <p:attrNameLst>
                                          <p:attrName>style.visibility</p:attrName>
                                        </p:attrNameLst>
                                      </p:cBhvr>
                                      <p:to>
                                        <p:strVal val="visible"/>
                                      </p:to>
                                    </p:set>
                                    <p:animEffect transition="in" filter="wipe(left)">
                                      <p:cBhvr>
                                        <p:cTn id="101" dur="500"/>
                                        <p:tgtEl>
                                          <p:spTgt spid="484357"/>
                                        </p:tgtEl>
                                      </p:cBhvr>
                                    </p:animEffect>
                                  </p:childTnLst>
                                  <p:subTnLst>
                                    <p:audio>
                                      <p:cMediaNode>
                                        <p:cTn display="0" masterRel="sameClick">
                                          <p:stCondLst>
                                            <p:cond evt="begin" delay="0">
                                              <p:tn val="99"/>
                                            </p:cond>
                                          </p:stCondLst>
                                          <p:endCondLst>
                                            <p:cond evt="onStopAudio" delay="0">
                                              <p:tgtEl>
                                                <p:sldTgt/>
                                              </p:tgtEl>
                                            </p:cond>
                                          </p:endCondLst>
                                        </p:cTn>
                                        <p:tgtEl>
                                          <p:sndTgt r:embed="rId4" name="Vibro Up"/>
                                        </p:tgtEl>
                                      </p:cMediaNode>
                                    </p:audio>
                                  </p:subTnLst>
                                </p:cTn>
                              </p:par>
                            </p:childTnLst>
                          </p:cTn>
                        </p:par>
                      </p:childTnLst>
                    </p:cTn>
                  </p:par>
                  <p:par>
                    <p:cTn id="102" fill="hold">
                      <p:stCondLst>
                        <p:cond delay="indefinite"/>
                      </p:stCondLst>
                      <p:childTnLst>
                        <p:par>
                          <p:cTn id="103" fill="hold">
                            <p:stCondLst>
                              <p:cond delay="0"/>
                            </p:stCondLst>
                            <p:childTnLst>
                              <p:par>
                                <p:cTn id="104" presetID="22" presetClass="entr" presetSubtype="8" fill="hold" grpId="0" nodeType="clickEffect">
                                  <p:stCondLst>
                                    <p:cond delay="0"/>
                                  </p:stCondLst>
                                  <p:childTnLst>
                                    <p:set>
                                      <p:cBhvr>
                                        <p:cTn id="105" dur="1" fill="hold">
                                          <p:stCondLst>
                                            <p:cond delay="0"/>
                                          </p:stCondLst>
                                        </p:cTn>
                                        <p:tgtEl>
                                          <p:spTgt spid="484359"/>
                                        </p:tgtEl>
                                        <p:attrNameLst>
                                          <p:attrName>style.visibility</p:attrName>
                                        </p:attrNameLst>
                                      </p:cBhvr>
                                      <p:to>
                                        <p:strVal val="visible"/>
                                      </p:to>
                                    </p:set>
                                    <p:animEffect transition="in" filter="wipe(left)">
                                      <p:cBhvr>
                                        <p:cTn id="106" dur="500"/>
                                        <p:tgtEl>
                                          <p:spTgt spid="484359"/>
                                        </p:tgtEl>
                                      </p:cBhvr>
                                    </p:animEffect>
                                  </p:childTnLst>
                                  <p:subTnLst>
                                    <p:audio>
                                      <p:cMediaNode>
                                        <p:cTn display="0" masterRel="sameClick">
                                          <p:stCondLst>
                                            <p:cond evt="begin" delay="0">
                                              <p:tn val="104"/>
                                            </p:cond>
                                          </p:stCondLst>
                                          <p:endCondLst>
                                            <p:cond evt="onStopAudio" delay="0">
                                              <p:tgtEl>
                                                <p:sldTgt/>
                                              </p:tgtEl>
                                            </p:cond>
                                          </p:endCondLst>
                                        </p:cTn>
                                        <p:tgtEl>
                                          <p:sndTgt r:embed="rId4" name="Vibro Up"/>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4355" grpId="0" build="p" autoUpdateAnimBg="0"/>
      <p:bldP spid="484357" grpId="0" animBg="1" autoUpdateAnimBg="0"/>
      <p:bldP spid="484359"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Heterotrophic Nutrition</a:t>
            </a:r>
            <a:endParaRPr lang="en-US" dirty="0"/>
          </a:p>
        </p:txBody>
      </p:sp>
      <p:sp>
        <p:nvSpPr>
          <p:cNvPr id="3" name="Content Placeholder 2"/>
          <p:cNvSpPr>
            <a:spLocks noGrp="1"/>
          </p:cNvSpPr>
          <p:nvPr>
            <p:ph sz="quarter" idx="1"/>
          </p:nvPr>
        </p:nvSpPr>
        <p:spPr/>
        <p:txBody>
          <a:bodyPr>
            <a:normAutofit fontScale="92500" lnSpcReduction="20000"/>
          </a:bodyPr>
          <a:lstStyle/>
          <a:p>
            <a:r>
              <a:rPr lang="en-US" b="1" dirty="0" err="1" smtClean="0"/>
              <a:t>Holozoic</a:t>
            </a:r>
            <a:r>
              <a:rPr lang="en-US" b="1" dirty="0" smtClean="0"/>
              <a:t>  feeders</a:t>
            </a:r>
            <a:r>
              <a:rPr lang="en-US" dirty="0" smtClean="0"/>
              <a:t>:  </a:t>
            </a:r>
          </a:p>
          <a:p>
            <a:pPr lvl="1"/>
            <a:r>
              <a:rPr lang="en-US" dirty="0" smtClean="0"/>
              <a:t>Take food into their bodies and break is down during digestion</a:t>
            </a:r>
          </a:p>
          <a:p>
            <a:pPr lvl="1"/>
            <a:r>
              <a:rPr lang="en-US" dirty="0" smtClean="0"/>
              <a:t>Have </a:t>
            </a:r>
            <a:r>
              <a:rPr lang="en-US" dirty="0" err="1" smtClean="0"/>
              <a:t>specialised</a:t>
            </a:r>
            <a:r>
              <a:rPr lang="en-US" dirty="0" smtClean="0"/>
              <a:t> organs in a digestive system (gut)</a:t>
            </a:r>
          </a:p>
          <a:p>
            <a:pPr lvl="1"/>
            <a:r>
              <a:rPr lang="en-US" dirty="0" smtClean="0"/>
              <a:t>After digestion, the nutrients are absorbed into the body</a:t>
            </a:r>
          </a:p>
          <a:p>
            <a:endParaRPr lang="en-US" dirty="0" smtClean="0"/>
          </a:p>
          <a:p>
            <a:r>
              <a:rPr lang="en-US" b="1" dirty="0" smtClean="0"/>
              <a:t>Saprophytes (</a:t>
            </a:r>
            <a:r>
              <a:rPr lang="en-US" b="1" dirty="0" err="1" smtClean="0"/>
              <a:t>saprobionts</a:t>
            </a:r>
            <a:r>
              <a:rPr lang="en-US" b="1" dirty="0" smtClean="0"/>
              <a:t>):</a:t>
            </a:r>
          </a:p>
          <a:p>
            <a:pPr lvl="1"/>
            <a:r>
              <a:rPr lang="en-US" dirty="0" smtClean="0"/>
              <a:t>Fungi and some bacteria</a:t>
            </a:r>
          </a:p>
          <a:p>
            <a:pPr lvl="1"/>
            <a:r>
              <a:rPr lang="en-US" dirty="0" smtClean="0"/>
              <a:t>Feed on dead or decaying matter</a:t>
            </a:r>
          </a:p>
          <a:p>
            <a:pPr lvl="1"/>
            <a:r>
              <a:rPr lang="en-US" dirty="0" smtClean="0"/>
              <a:t>No </a:t>
            </a:r>
            <a:r>
              <a:rPr lang="en-US" dirty="0" err="1" smtClean="0"/>
              <a:t>specialised</a:t>
            </a:r>
            <a:r>
              <a:rPr lang="en-US" dirty="0" smtClean="0"/>
              <a:t> digestive system</a:t>
            </a:r>
          </a:p>
          <a:p>
            <a:pPr lvl="1"/>
            <a:r>
              <a:rPr lang="en-US" dirty="0" smtClean="0"/>
              <a:t>Secrete enzymes onto the food source outside their body for </a:t>
            </a:r>
            <a:r>
              <a:rPr lang="en-US" b="1" dirty="0" smtClean="0"/>
              <a:t>extra-cellular digestion </a:t>
            </a:r>
            <a:r>
              <a:rPr lang="en-US" dirty="0" smtClean="0"/>
              <a:t>and absorb the soluble products by diffusion</a:t>
            </a:r>
          </a:p>
          <a:p>
            <a:pPr lvl="2"/>
            <a:r>
              <a:rPr lang="en-US" dirty="0" smtClean="0"/>
              <a:t>(enzymes include protease, amylase, lipase, </a:t>
            </a:r>
            <a:r>
              <a:rPr lang="en-US" dirty="0" err="1" smtClean="0"/>
              <a:t>cellulase</a:t>
            </a:r>
            <a:r>
              <a:rPr lang="en-US" dirty="0" smtClean="0"/>
              <a:t>)</a:t>
            </a:r>
          </a:p>
          <a:p>
            <a:pPr lvl="1"/>
            <a:r>
              <a:rPr lang="en-US" dirty="0" smtClean="0"/>
              <a:t>Some are </a:t>
            </a:r>
            <a:r>
              <a:rPr lang="en-US" b="1" dirty="0" smtClean="0"/>
              <a:t>decomposers</a:t>
            </a:r>
            <a:r>
              <a:rPr lang="en-US" dirty="0" smtClean="0"/>
              <a:t> and help to recycle nutrients in the ecosystem</a:t>
            </a:r>
          </a:p>
        </p:txBody>
      </p:sp>
      <p:pic>
        <p:nvPicPr>
          <p:cNvPr id="64514" name="Picture 2" descr="http://0.gravatar.com/avatar/366cf481110bb61915561dd3272481d0?size=420"/>
          <p:cNvPicPr>
            <a:picLocks noChangeAspect="1" noChangeArrowheads="1"/>
          </p:cNvPicPr>
          <p:nvPr/>
        </p:nvPicPr>
        <p:blipFill>
          <a:blip r:embed="rId2" cstate="print"/>
          <a:srcRect/>
          <a:stretch>
            <a:fillRect/>
          </a:stretch>
        </p:blipFill>
        <p:spPr bwMode="auto">
          <a:xfrm>
            <a:off x="7467600" y="1905000"/>
            <a:ext cx="1233487" cy="1233488"/>
          </a:xfrm>
          <a:prstGeom prst="rect">
            <a:avLst/>
          </a:prstGeom>
          <a:noFill/>
        </p:spPr>
      </p:pic>
      <p:pic>
        <p:nvPicPr>
          <p:cNvPr id="64516" name="Picture 4" descr="http://t3.gstatic.com/images?q=tbn:ANd9GcQWQbaNXa4ZFKNW5EJtDfhjVNXqM_EwtLdGEJLFmE5SgOo8SUy22zY2FuDO"/>
          <p:cNvPicPr>
            <a:picLocks noChangeAspect="1" noChangeArrowheads="1"/>
          </p:cNvPicPr>
          <p:nvPr/>
        </p:nvPicPr>
        <p:blipFill>
          <a:blip r:embed="rId3" cstate="print"/>
          <a:srcRect/>
          <a:stretch>
            <a:fillRect/>
          </a:stretch>
        </p:blipFill>
        <p:spPr bwMode="auto">
          <a:xfrm>
            <a:off x="4953000" y="3124200"/>
            <a:ext cx="1580948" cy="110490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066800"/>
            <a:ext cx="8229600" cy="5090160"/>
          </a:xfrm>
        </p:spPr>
        <p:txBody>
          <a:bodyPr>
            <a:normAutofit lnSpcReduction="10000"/>
          </a:bodyPr>
          <a:lstStyle/>
          <a:p>
            <a:r>
              <a:rPr lang="en-US" b="1" dirty="0" smtClean="0"/>
              <a:t>Parasites:</a:t>
            </a:r>
          </a:p>
          <a:p>
            <a:pPr lvl="1"/>
            <a:r>
              <a:rPr lang="en-US" dirty="0" smtClean="0"/>
              <a:t>Highly </a:t>
            </a:r>
            <a:r>
              <a:rPr lang="en-US" dirty="0" err="1" smtClean="0"/>
              <a:t>specialised</a:t>
            </a:r>
            <a:r>
              <a:rPr lang="en-US" dirty="0" smtClean="0"/>
              <a:t> organisms</a:t>
            </a:r>
          </a:p>
          <a:p>
            <a:pPr lvl="1"/>
            <a:r>
              <a:rPr lang="en-US" dirty="0" smtClean="0"/>
              <a:t>Feed on other living organisms (a </a:t>
            </a:r>
            <a:r>
              <a:rPr lang="en-US" b="1" dirty="0" smtClean="0"/>
              <a:t>host</a:t>
            </a:r>
            <a:r>
              <a:rPr lang="en-US" dirty="0" smtClean="0"/>
              <a:t>)</a:t>
            </a:r>
          </a:p>
          <a:p>
            <a:pPr lvl="1"/>
            <a:r>
              <a:rPr lang="en-US" dirty="0" smtClean="0"/>
              <a:t>Some live inside the host (</a:t>
            </a:r>
            <a:r>
              <a:rPr lang="en-US" dirty="0" err="1" smtClean="0"/>
              <a:t>endoparasites</a:t>
            </a:r>
            <a:r>
              <a:rPr lang="en-US" dirty="0" smtClean="0"/>
              <a:t>) other live on the outside (</a:t>
            </a:r>
            <a:r>
              <a:rPr lang="en-US" dirty="0" err="1" smtClean="0"/>
              <a:t>ectoparasites</a:t>
            </a:r>
            <a:r>
              <a:rPr lang="en-US" dirty="0" smtClean="0"/>
              <a:t>)</a:t>
            </a:r>
          </a:p>
          <a:p>
            <a:pPr lvl="1"/>
            <a:r>
              <a:rPr lang="en-US" dirty="0" smtClean="0"/>
              <a:t>The host is always harmed </a:t>
            </a:r>
          </a:p>
          <a:p>
            <a:pPr lvl="1"/>
            <a:r>
              <a:rPr lang="en-US" dirty="0" smtClean="0"/>
              <a:t>Ex: tapeworm, potato blight (fungus), plasmodium (causes malaria) </a:t>
            </a:r>
          </a:p>
          <a:p>
            <a:r>
              <a:rPr lang="en-US" b="1" dirty="0" smtClean="0"/>
              <a:t>Mutualism (symbiosis)</a:t>
            </a:r>
            <a:r>
              <a:rPr lang="en-US" dirty="0" smtClean="0"/>
              <a:t>:</a:t>
            </a:r>
          </a:p>
          <a:p>
            <a:pPr lvl="1"/>
            <a:r>
              <a:rPr lang="en-US" dirty="0" smtClean="0"/>
              <a:t>2 different species live in a helpful relationship </a:t>
            </a:r>
          </a:p>
          <a:p>
            <a:pPr lvl="1"/>
            <a:r>
              <a:rPr lang="en-US" dirty="0" smtClean="0"/>
              <a:t>Ex: cows use bacteria in their stomach to help digest cellulose and the bacteria gain nutrients from the broken plant material for growth and energy</a:t>
            </a:r>
            <a:endParaRPr lang="en-US" dirty="0"/>
          </a:p>
        </p:txBody>
      </p:sp>
      <p:pic>
        <p:nvPicPr>
          <p:cNvPr id="63490" name="Picture 2" descr="http://www.nativeremedies.com/petalive/images/design/ailmentParasites.jpg"/>
          <p:cNvPicPr>
            <a:picLocks noChangeAspect="1" noChangeArrowheads="1"/>
          </p:cNvPicPr>
          <p:nvPr/>
        </p:nvPicPr>
        <p:blipFill>
          <a:blip r:embed="rId2" cstate="print"/>
          <a:srcRect/>
          <a:stretch>
            <a:fillRect/>
          </a:stretch>
        </p:blipFill>
        <p:spPr bwMode="auto">
          <a:xfrm>
            <a:off x="6248400" y="228600"/>
            <a:ext cx="1666875" cy="1952625"/>
          </a:xfrm>
          <a:prstGeom prst="rect">
            <a:avLst/>
          </a:prstGeom>
          <a:noFill/>
        </p:spPr>
      </p:pic>
      <p:pic>
        <p:nvPicPr>
          <p:cNvPr id="63492" name="Picture 4" descr="http://www.saburchill.com/ans02/images/180807033.jpg"/>
          <p:cNvPicPr>
            <a:picLocks noChangeAspect="1" noChangeArrowheads="1"/>
          </p:cNvPicPr>
          <p:nvPr/>
        </p:nvPicPr>
        <p:blipFill>
          <a:blip r:embed="rId3" cstate="print"/>
          <a:srcRect/>
          <a:stretch>
            <a:fillRect/>
          </a:stretch>
        </p:blipFill>
        <p:spPr bwMode="auto">
          <a:xfrm>
            <a:off x="5943600" y="5489534"/>
            <a:ext cx="1901825" cy="129226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295400" y="0"/>
            <a:ext cx="7772400" cy="1143000"/>
          </a:xfrm>
        </p:spPr>
        <p:txBody>
          <a:bodyPr/>
          <a:lstStyle/>
          <a:p>
            <a:pPr eaLnBrk="1" hangingPunct="1"/>
            <a:r>
              <a:rPr lang="en-US" dirty="0" smtClean="0"/>
              <a:t>How do animals get their food?</a:t>
            </a:r>
          </a:p>
        </p:txBody>
      </p:sp>
      <p:pic>
        <p:nvPicPr>
          <p:cNvPr id="478211" name="Picture 3" descr="41-06-SuspensionFeeding"/>
          <p:cNvPicPr>
            <a:picLocks noChangeAspect="1" noChangeArrowheads="1"/>
          </p:cNvPicPr>
          <p:nvPr/>
        </p:nvPicPr>
        <p:blipFill>
          <a:blip r:embed="rId5" cstate="print"/>
          <a:srcRect/>
          <a:stretch>
            <a:fillRect/>
          </a:stretch>
        </p:blipFill>
        <p:spPr bwMode="auto">
          <a:xfrm>
            <a:off x="836613" y="1336675"/>
            <a:ext cx="3656012" cy="2420938"/>
          </a:xfrm>
          <a:prstGeom prst="rect">
            <a:avLst/>
          </a:prstGeom>
          <a:noFill/>
          <a:ln w="9525">
            <a:noFill/>
            <a:miter lim="800000"/>
            <a:headEnd/>
            <a:tailEnd/>
          </a:ln>
        </p:spPr>
      </p:pic>
      <p:pic>
        <p:nvPicPr>
          <p:cNvPr id="478212" name="Picture 4" descr="41-07-SubstrateFeeder"/>
          <p:cNvPicPr>
            <a:picLocks noChangeAspect="1" noChangeArrowheads="1"/>
          </p:cNvPicPr>
          <p:nvPr/>
        </p:nvPicPr>
        <p:blipFill>
          <a:blip r:embed="rId6" cstate="print"/>
          <a:srcRect/>
          <a:stretch>
            <a:fillRect/>
          </a:stretch>
        </p:blipFill>
        <p:spPr bwMode="auto">
          <a:xfrm>
            <a:off x="4637088" y="1336675"/>
            <a:ext cx="3656012" cy="2430463"/>
          </a:xfrm>
          <a:prstGeom prst="rect">
            <a:avLst/>
          </a:prstGeom>
          <a:noFill/>
          <a:ln w="9525">
            <a:noFill/>
            <a:miter lim="800000"/>
            <a:headEnd/>
            <a:tailEnd/>
          </a:ln>
        </p:spPr>
      </p:pic>
      <p:pic>
        <p:nvPicPr>
          <p:cNvPr id="478213" name="Picture 5" descr="41-08-Mosquito"/>
          <p:cNvPicPr>
            <a:picLocks noChangeAspect="1" noChangeArrowheads="1"/>
          </p:cNvPicPr>
          <p:nvPr/>
        </p:nvPicPr>
        <p:blipFill>
          <a:blip r:embed="rId7" cstate="print"/>
          <a:srcRect/>
          <a:stretch>
            <a:fillRect/>
          </a:stretch>
        </p:blipFill>
        <p:spPr bwMode="auto">
          <a:xfrm>
            <a:off x="844550" y="4078288"/>
            <a:ext cx="3656013" cy="2463800"/>
          </a:xfrm>
          <a:prstGeom prst="rect">
            <a:avLst/>
          </a:prstGeom>
          <a:noFill/>
          <a:ln w="9525">
            <a:noFill/>
            <a:miter lim="800000"/>
            <a:headEnd/>
            <a:tailEnd/>
          </a:ln>
        </p:spPr>
      </p:pic>
      <p:pic>
        <p:nvPicPr>
          <p:cNvPr id="478214" name="Picture 6" descr="41-09-BulkFeeding"/>
          <p:cNvPicPr>
            <a:picLocks noChangeAspect="1" noChangeArrowheads="1"/>
          </p:cNvPicPr>
          <p:nvPr/>
        </p:nvPicPr>
        <p:blipFill>
          <a:blip r:embed="rId8" cstate="print"/>
          <a:srcRect/>
          <a:stretch>
            <a:fillRect/>
          </a:stretch>
        </p:blipFill>
        <p:spPr bwMode="auto">
          <a:xfrm>
            <a:off x="4646613" y="4078288"/>
            <a:ext cx="3857625" cy="2468562"/>
          </a:xfrm>
          <a:prstGeom prst="rect">
            <a:avLst/>
          </a:prstGeom>
          <a:noFill/>
          <a:ln w="9525">
            <a:noFill/>
            <a:miter lim="800000"/>
            <a:headEnd/>
            <a:tailEnd/>
          </a:ln>
        </p:spPr>
      </p:pic>
      <p:sp>
        <p:nvSpPr>
          <p:cNvPr id="6151" name="Rectangle 7"/>
          <p:cNvSpPr>
            <a:spLocks noChangeArrowheads="1"/>
          </p:cNvSpPr>
          <p:nvPr/>
        </p:nvSpPr>
        <p:spPr bwMode="auto">
          <a:xfrm>
            <a:off x="989013" y="3663950"/>
            <a:ext cx="3359150" cy="396875"/>
          </a:xfrm>
          <a:prstGeom prst="rect">
            <a:avLst/>
          </a:prstGeom>
          <a:noFill/>
          <a:ln w="9525">
            <a:noFill/>
            <a:miter lim="800000"/>
            <a:headEnd/>
            <a:tailEnd/>
          </a:ln>
        </p:spPr>
        <p:txBody>
          <a:bodyPr wrap="none" anchor="ctr">
            <a:spAutoFit/>
          </a:bodyPr>
          <a:lstStyle/>
          <a:p>
            <a:r>
              <a:rPr lang="en-US" sz="2000" b="1">
                <a:solidFill>
                  <a:srgbClr val="0F116A"/>
                </a:solidFill>
              </a:rPr>
              <a:t>filter (suspension) feeding</a:t>
            </a:r>
          </a:p>
        </p:txBody>
      </p:sp>
      <p:sp>
        <p:nvSpPr>
          <p:cNvPr id="6152" name="Rectangle 8"/>
          <p:cNvSpPr>
            <a:spLocks noChangeArrowheads="1"/>
          </p:cNvSpPr>
          <p:nvPr/>
        </p:nvSpPr>
        <p:spPr bwMode="auto">
          <a:xfrm>
            <a:off x="5314950" y="3663950"/>
            <a:ext cx="2301875" cy="396875"/>
          </a:xfrm>
          <a:prstGeom prst="rect">
            <a:avLst/>
          </a:prstGeom>
          <a:noFill/>
          <a:ln w="9525">
            <a:noFill/>
            <a:miter lim="800000"/>
            <a:headEnd/>
            <a:tailEnd/>
          </a:ln>
        </p:spPr>
        <p:txBody>
          <a:bodyPr wrap="none" anchor="ctr">
            <a:spAutoFit/>
          </a:bodyPr>
          <a:lstStyle/>
          <a:p>
            <a:r>
              <a:rPr lang="en-US" sz="2000" b="1">
                <a:solidFill>
                  <a:srgbClr val="0F116A"/>
                </a:solidFill>
              </a:rPr>
              <a:t>substrate feeding</a:t>
            </a:r>
          </a:p>
        </p:txBody>
      </p:sp>
      <p:sp>
        <p:nvSpPr>
          <p:cNvPr id="6153" name="Rectangle 9"/>
          <p:cNvSpPr>
            <a:spLocks noChangeArrowheads="1"/>
          </p:cNvSpPr>
          <p:nvPr/>
        </p:nvSpPr>
        <p:spPr bwMode="auto">
          <a:xfrm>
            <a:off x="1876425" y="6461125"/>
            <a:ext cx="1693863" cy="396875"/>
          </a:xfrm>
          <a:prstGeom prst="rect">
            <a:avLst/>
          </a:prstGeom>
          <a:noFill/>
          <a:ln w="9525">
            <a:noFill/>
            <a:miter lim="800000"/>
            <a:headEnd/>
            <a:tailEnd/>
          </a:ln>
        </p:spPr>
        <p:txBody>
          <a:bodyPr wrap="none" anchor="ctr">
            <a:spAutoFit/>
          </a:bodyPr>
          <a:lstStyle/>
          <a:p>
            <a:r>
              <a:rPr lang="en-US" sz="2000" b="1">
                <a:solidFill>
                  <a:srgbClr val="0F116A"/>
                </a:solidFill>
              </a:rPr>
              <a:t>fluid feeding</a:t>
            </a:r>
          </a:p>
        </p:txBody>
      </p:sp>
      <p:sp>
        <p:nvSpPr>
          <p:cNvPr id="6154" name="Rectangle 10"/>
          <p:cNvSpPr>
            <a:spLocks noChangeArrowheads="1"/>
          </p:cNvSpPr>
          <p:nvPr/>
        </p:nvSpPr>
        <p:spPr bwMode="auto">
          <a:xfrm>
            <a:off x="5683250" y="6461125"/>
            <a:ext cx="1679575" cy="396875"/>
          </a:xfrm>
          <a:prstGeom prst="rect">
            <a:avLst/>
          </a:prstGeom>
          <a:noFill/>
          <a:ln w="9525">
            <a:noFill/>
            <a:miter lim="800000"/>
            <a:headEnd/>
            <a:tailEnd/>
          </a:ln>
        </p:spPr>
        <p:txBody>
          <a:bodyPr wrap="none" anchor="ctr">
            <a:spAutoFit/>
          </a:bodyPr>
          <a:lstStyle/>
          <a:p>
            <a:r>
              <a:rPr lang="en-US" sz="2000" b="1">
                <a:solidFill>
                  <a:srgbClr val="0F116A"/>
                </a:solidFill>
              </a:rPr>
              <a:t>bulk feeding</a:t>
            </a:r>
          </a:p>
        </p:txBody>
      </p:sp>
      <p:pic>
        <p:nvPicPr>
          <p:cNvPr id="478220" name="Picture 12"/>
          <p:cNvPicPr>
            <a:picLocks noChangeAspect="1" noChangeArrowheads="1"/>
          </p:cNvPicPr>
          <p:nvPr/>
        </p:nvPicPr>
        <p:blipFill>
          <a:blip r:embed="rId9" cstate="print"/>
          <a:srcRect l="4320" b="5045"/>
          <a:stretch>
            <a:fillRect/>
          </a:stretch>
        </p:blipFill>
        <p:spPr bwMode="auto">
          <a:xfrm>
            <a:off x="49213" y="1250950"/>
            <a:ext cx="2311400" cy="1441450"/>
          </a:xfrm>
          <a:prstGeom prst="rect">
            <a:avLst/>
          </a:prstGeom>
          <a:noFill/>
          <a:ln w="9525">
            <a:noFill/>
            <a:miter lim="800000"/>
            <a:headEnd/>
            <a:tailEnd/>
          </a:ln>
          <a:effectLst>
            <a:outerShdw dist="35921" dir="2700000" algn="ctr" rotWithShape="0">
              <a:srgbClr val="808080">
                <a:alpha val="75000"/>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78211"/>
                                        </p:tgtEl>
                                        <p:attrNameLst>
                                          <p:attrName>style.visibility</p:attrName>
                                        </p:attrNameLst>
                                      </p:cBhvr>
                                      <p:to>
                                        <p:strVal val="visible"/>
                                      </p:to>
                                    </p:set>
                                    <p:animEffect transition="in" filter="wipe(left)">
                                      <p:cBhvr>
                                        <p:cTn id="7" dur="500"/>
                                        <p:tgtEl>
                                          <p:spTgt spid="478211"/>
                                        </p:tgtEl>
                                      </p:cBhvr>
                                    </p:animEffect>
                                  </p:childTnLst>
                                  <p:subTnLst>
                                    <p:audio>
                                      <p:cMediaNode>
                                        <p:cTn display="0" masterRel="sameClick">
                                          <p:stCondLst>
                                            <p:cond evt="begin" delay="0">
                                              <p:tn val="5"/>
                                            </p:cond>
                                          </p:stCondLst>
                                          <p:endCondLst>
                                            <p:cond evt="onStopAudio" delay="0">
                                              <p:tgtEl>
                                                <p:sldTgt/>
                                              </p:tgtEl>
                                            </p:cond>
                                          </p:endCondLst>
                                        </p:cTn>
                                        <p:tgtEl>
                                          <p:sndTgt r:embed="rId3" name="Vibro Up"/>
                                        </p:tgtEl>
                                      </p:cMediaNode>
                                    </p:audio>
                                  </p:sub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78220"/>
                                        </p:tgtEl>
                                        <p:attrNameLst>
                                          <p:attrName>style.visibility</p:attrName>
                                        </p:attrNameLst>
                                      </p:cBhvr>
                                      <p:to>
                                        <p:strVal val="visible"/>
                                      </p:to>
                                    </p:set>
                                    <p:animEffect transition="in" filter="wipe(left)">
                                      <p:cBhvr>
                                        <p:cTn id="12" dur="500"/>
                                        <p:tgtEl>
                                          <p:spTgt spid="478220"/>
                                        </p:tgtEl>
                                      </p:cBhvr>
                                    </p:animEffect>
                                  </p:childTnLst>
                                  <p:subTnLst>
                                    <p:audio>
                                      <p:cMediaNode>
                                        <p:cTn display="0" masterRel="sameClick">
                                          <p:stCondLst>
                                            <p:cond evt="begin" delay="0">
                                              <p:tn val="10"/>
                                            </p:cond>
                                          </p:stCondLst>
                                          <p:endCondLst>
                                            <p:cond evt="onStopAudio" delay="0">
                                              <p:tgtEl>
                                                <p:sldTgt/>
                                              </p:tgtEl>
                                            </p:cond>
                                          </p:endCondLst>
                                        </p:cTn>
                                        <p:tgtEl>
                                          <p:sndTgt r:embed="rId4" name="Chimes"/>
                                        </p:tgtEl>
                                      </p:cMediaNode>
                                    </p:audio>
                                  </p:sub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478212"/>
                                        </p:tgtEl>
                                        <p:attrNameLst>
                                          <p:attrName>style.visibility</p:attrName>
                                        </p:attrNameLst>
                                      </p:cBhvr>
                                      <p:to>
                                        <p:strVal val="visible"/>
                                      </p:to>
                                    </p:set>
                                    <p:animEffect transition="in" filter="wipe(right)">
                                      <p:cBhvr>
                                        <p:cTn id="17" dur="500"/>
                                        <p:tgtEl>
                                          <p:spTgt spid="478212"/>
                                        </p:tgtEl>
                                      </p:cBhvr>
                                    </p:animEffect>
                                  </p:childTnLst>
                                  <p:subTnLst>
                                    <p:audio>
                                      <p:cMediaNode>
                                        <p:cTn display="0" masterRel="sameClick">
                                          <p:stCondLst>
                                            <p:cond evt="begin" delay="0">
                                              <p:tn val="15"/>
                                            </p:cond>
                                          </p:stCondLst>
                                          <p:endCondLst>
                                            <p:cond evt="onStopAudio" delay="0">
                                              <p:tgtEl>
                                                <p:sldTgt/>
                                              </p:tgtEl>
                                            </p:cond>
                                          </p:endCondLst>
                                        </p:cTn>
                                        <p:tgtEl>
                                          <p:sndTgt r:embed="rId3" name="Vibro Up"/>
                                        </p:tgtEl>
                                      </p:cMediaNode>
                                    </p:audio>
                                  </p:sub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78213"/>
                                        </p:tgtEl>
                                        <p:attrNameLst>
                                          <p:attrName>style.visibility</p:attrName>
                                        </p:attrNameLst>
                                      </p:cBhvr>
                                      <p:to>
                                        <p:strVal val="visible"/>
                                      </p:to>
                                    </p:set>
                                    <p:animEffect transition="in" filter="wipe(left)">
                                      <p:cBhvr>
                                        <p:cTn id="22" dur="500"/>
                                        <p:tgtEl>
                                          <p:spTgt spid="478213"/>
                                        </p:tgtEl>
                                      </p:cBhvr>
                                    </p:animEffect>
                                  </p:childTnLst>
                                  <p:subTnLst>
                                    <p:audio>
                                      <p:cMediaNode>
                                        <p:cTn display="0" masterRel="sameClick">
                                          <p:stCondLst>
                                            <p:cond evt="begin" delay="0">
                                              <p:tn val="20"/>
                                            </p:cond>
                                          </p:stCondLst>
                                          <p:endCondLst>
                                            <p:cond evt="onStopAudio" delay="0">
                                              <p:tgtEl>
                                                <p:sldTgt/>
                                              </p:tgtEl>
                                            </p:cond>
                                          </p:endCondLst>
                                        </p:cTn>
                                        <p:tgtEl>
                                          <p:sndTgt r:embed="rId3" name="Vibro Up"/>
                                        </p:tgtEl>
                                      </p:cMediaNode>
                                    </p:audio>
                                  </p:sub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478214"/>
                                        </p:tgtEl>
                                        <p:attrNameLst>
                                          <p:attrName>style.visibility</p:attrName>
                                        </p:attrNameLst>
                                      </p:cBhvr>
                                      <p:to>
                                        <p:strVal val="visible"/>
                                      </p:to>
                                    </p:set>
                                    <p:animEffect transition="in" filter="wipe(right)">
                                      <p:cBhvr>
                                        <p:cTn id="27" dur="500"/>
                                        <p:tgtEl>
                                          <p:spTgt spid="478214"/>
                                        </p:tgtEl>
                                      </p:cBhvr>
                                    </p:animEffect>
                                  </p:childTnLst>
                                  <p:subTnLst>
                                    <p:audio>
                                      <p:cMediaNode>
                                        <p:cTn display="0" masterRel="sameClick">
                                          <p:stCondLst>
                                            <p:cond evt="begin" delay="0">
                                              <p:tn val="25"/>
                                            </p:cond>
                                          </p:stCondLst>
                                          <p:endCondLst>
                                            <p:cond evt="onStopAudio" delay="0">
                                              <p:tgtEl>
                                                <p:sldTgt/>
                                              </p:tgtEl>
                                            </p:cond>
                                          </p:endCondLst>
                                        </p:cTn>
                                        <p:tgtEl>
                                          <p:sndTgt r:embed="rId3" name="Vibro Up"/>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0"/>
            <a:ext cx="8305800" cy="990600"/>
          </a:xfrm>
        </p:spPr>
        <p:txBody>
          <a:bodyPr/>
          <a:lstStyle/>
          <a:p>
            <a:r>
              <a:rPr lang="en-US" altLang="en-US" dirty="0" smtClean="0"/>
              <a:t>Food types/feeding mechanisms</a:t>
            </a:r>
          </a:p>
        </p:txBody>
      </p:sp>
      <p:sp>
        <p:nvSpPr>
          <p:cNvPr id="8195" name="Rectangle 3"/>
          <p:cNvSpPr>
            <a:spLocks noGrp="1" noChangeArrowheads="1"/>
          </p:cNvSpPr>
          <p:nvPr>
            <p:ph type="body" sz="half" idx="1"/>
          </p:nvPr>
        </p:nvSpPr>
        <p:spPr>
          <a:xfrm>
            <a:off x="685800" y="1371600"/>
            <a:ext cx="3962400" cy="5486400"/>
          </a:xfrm>
        </p:spPr>
        <p:txBody>
          <a:bodyPr/>
          <a:lstStyle/>
          <a:p>
            <a:pPr>
              <a:buNone/>
            </a:pPr>
            <a:r>
              <a:rPr lang="en-US" altLang="en-US" sz="1800" b="1" u="sng" dirty="0" err="1" smtClean="0">
                <a:solidFill>
                  <a:srgbClr val="FF0000"/>
                </a:solidFill>
              </a:rPr>
              <a:t>Heterotrophs</a:t>
            </a:r>
            <a:endParaRPr lang="en-US" altLang="en-US" sz="1800" b="1" u="sng" dirty="0" smtClean="0">
              <a:solidFill>
                <a:srgbClr val="FF0000"/>
              </a:solidFill>
            </a:endParaRPr>
          </a:p>
          <a:p>
            <a:pPr>
              <a:buNone/>
            </a:pPr>
            <a:r>
              <a:rPr lang="en-US" altLang="en-US" sz="1800" b="1" u="sng" dirty="0" smtClean="0"/>
              <a:t>Opportunistic</a:t>
            </a:r>
            <a:r>
              <a:rPr lang="en-US" altLang="en-US" sz="1800" dirty="0" smtClean="0"/>
              <a:t>	</a:t>
            </a:r>
          </a:p>
          <a:p>
            <a:r>
              <a:rPr lang="en-US" altLang="en-US" sz="1800" b="1" i="1" dirty="0" smtClean="0"/>
              <a:t>Herbivore</a:t>
            </a:r>
            <a:r>
              <a:rPr lang="en-US" altLang="en-US" sz="1800" dirty="0" smtClean="0"/>
              <a:t>: eat </a:t>
            </a:r>
            <a:r>
              <a:rPr lang="en-US" altLang="en-US" sz="1800" dirty="0" err="1" smtClean="0"/>
              <a:t>autotrophs</a:t>
            </a:r>
            <a:endParaRPr lang="en-US" altLang="en-US" sz="1800" dirty="0" smtClean="0"/>
          </a:p>
          <a:p>
            <a:r>
              <a:rPr lang="en-US" altLang="en-US" sz="1800" b="1" i="1" dirty="0" smtClean="0"/>
              <a:t>Carnivore</a:t>
            </a:r>
            <a:r>
              <a:rPr lang="en-US" altLang="en-US" sz="1800" dirty="0" smtClean="0"/>
              <a:t>: eat other animals</a:t>
            </a:r>
          </a:p>
          <a:p>
            <a:r>
              <a:rPr lang="en-US" altLang="en-US" sz="1800" b="1" i="1" dirty="0" smtClean="0"/>
              <a:t>Omnivore</a:t>
            </a:r>
            <a:r>
              <a:rPr lang="en-US" altLang="en-US" sz="1800" dirty="0" smtClean="0"/>
              <a:t>: both</a:t>
            </a:r>
          </a:p>
          <a:p>
            <a:pPr>
              <a:buNone/>
            </a:pPr>
            <a:r>
              <a:rPr lang="en-US" altLang="en-US" sz="1800" b="1" u="sng" dirty="0" smtClean="0"/>
              <a:t>Feeding Adaptations</a:t>
            </a:r>
            <a:endParaRPr lang="en-US" altLang="en-US" sz="1800" b="1" dirty="0" smtClean="0"/>
          </a:p>
          <a:p>
            <a:r>
              <a:rPr lang="en-US" altLang="en-US" sz="1800" b="1" i="1" dirty="0" smtClean="0"/>
              <a:t>Suspension</a:t>
            </a:r>
            <a:r>
              <a:rPr lang="en-US" altLang="en-US" sz="1800" i="1" dirty="0" smtClean="0"/>
              <a:t> </a:t>
            </a:r>
            <a:r>
              <a:rPr lang="en-US" altLang="en-US" sz="1800" b="1" i="1" dirty="0" smtClean="0"/>
              <a:t>feeders</a:t>
            </a:r>
            <a:r>
              <a:rPr lang="en-US" altLang="en-US" sz="1800" dirty="0" smtClean="0"/>
              <a:t> - sift food from 		water (baleen whale)</a:t>
            </a:r>
          </a:p>
          <a:p>
            <a:r>
              <a:rPr lang="en-US" altLang="en-US" sz="1800" b="1" i="1" dirty="0" smtClean="0"/>
              <a:t>Substrate</a:t>
            </a:r>
            <a:r>
              <a:rPr lang="en-US" altLang="en-US" sz="1800" i="1" dirty="0" smtClean="0"/>
              <a:t> </a:t>
            </a:r>
            <a:r>
              <a:rPr lang="en-US" altLang="en-US" sz="1800" b="1" i="1" dirty="0" smtClean="0"/>
              <a:t>feeders</a:t>
            </a:r>
            <a:r>
              <a:rPr lang="en-US" altLang="en-US" sz="1800" dirty="0" smtClean="0"/>
              <a:t> -live in or on their 	food (leaf miner) (earthworm: 	</a:t>
            </a:r>
            <a:r>
              <a:rPr lang="en-US" altLang="en-US" sz="1800" i="1" dirty="0" smtClean="0"/>
              <a:t>deposit-feeder</a:t>
            </a:r>
            <a:r>
              <a:rPr lang="en-US" altLang="en-US" sz="1800" dirty="0" smtClean="0"/>
              <a:t>)</a:t>
            </a:r>
          </a:p>
          <a:p>
            <a:r>
              <a:rPr lang="en-US" altLang="en-US" sz="1800" b="1" i="1" dirty="0" smtClean="0"/>
              <a:t>Fluid-feeders</a:t>
            </a:r>
            <a:r>
              <a:rPr lang="en-US" altLang="en-US" sz="1800" dirty="0" smtClean="0"/>
              <a:t> -suck fluids from a 		host (mosquito)</a:t>
            </a:r>
          </a:p>
          <a:p>
            <a:r>
              <a:rPr lang="en-US" altLang="en-US" sz="1800" b="1" i="1" dirty="0" smtClean="0"/>
              <a:t>Bulk-feeders</a:t>
            </a:r>
            <a:r>
              <a:rPr lang="en-US" altLang="en-US" sz="1800" dirty="0" smtClean="0"/>
              <a:t>: eat large pieces of food 	(most animals)</a:t>
            </a:r>
          </a:p>
        </p:txBody>
      </p:sp>
      <p:pic>
        <p:nvPicPr>
          <p:cNvPr id="5124" name="Picture 7" descr="41-06-SuspensionFeeding.jpg                                    00000025BIOLOGY6eCIPLchapters40-55     B847B7B5:"/>
          <p:cNvPicPr>
            <a:picLocks noGrp="1" noChangeAspect="1" noChangeArrowheads="1"/>
          </p:cNvPicPr>
          <p:nvPr>
            <p:ph type="clipArt" sz="half" idx="2"/>
          </p:nvPr>
        </p:nvPicPr>
        <p:blipFill>
          <a:blip r:embed="rId2" cstate="print"/>
          <a:srcRect/>
          <a:stretch>
            <a:fillRect/>
          </a:stretch>
        </p:blipFill>
        <p:spPr>
          <a:xfrm>
            <a:off x="4648200" y="1524000"/>
            <a:ext cx="3810000" cy="2524125"/>
          </a:xfrm>
        </p:spPr>
      </p:pic>
      <p:pic>
        <p:nvPicPr>
          <p:cNvPr id="5125" name="Picture 8" descr="41-09-BulkFeeding.jpg                                          00000025BIOLOGY6eCIPLchapters40-55     B847B7B5:"/>
          <p:cNvPicPr>
            <a:picLocks noChangeAspect="1" noChangeArrowheads="1"/>
          </p:cNvPicPr>
          <p:nvPr/>
        </p:nvPicPr>
        <p:blipFill>
          <a:blip r:embed="rId3" cstate="print"/>
          <a:srcRect/>
          <a:stretch>
            <a:fillRect/>
          </a:stretch>
        </p:blipFill>
        <p:spPr bwMode="auto">
          <a:xfrm>
            <a:off x="4648200" y="4191000"/>
            <a:ext cx="3810000" cy="2514600"/>
          </a:xfrm>
          <a:prstGeom prst="rect">
            <a:avLst/>
          </a:prstGeom>
          <a:noFill/>
          <a:ln w="9525">
            <a:noFill/>
            <a:miter lim="800000"/>
            <a:headEnd/>
            <a:tailEnd/>
          </a:ln>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0" end="0"/>
                                            </p:txEl>
                                          </p:spTgt>
                                        </p:tgtEl>
                                        <p:attrNameLst>
                                          <p:attrName>ppt_c</p:attrName>
                                        </p:attrNameLst>
                                      </p:cBhvr>
                                      <p:to>
                                        <a:schemeClr val="hlink"/>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1" end="1"/>
                                            </p:txEl>
                                          </p:spTgt>
                                        </p:tgtEl>
                                        <p:attrNameLst>
                                          <p:attrName>ppt_c</p:attrName>
                                        </p:attrNameLst>
                                      </p:cBhvr>
                                      <p:to>
                                        <a:schemeClr val="hlink"/>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195">
                                            <p:txEl>
                                              <p:pRg st="2" end="2"/>
                                            </p:txEl>
                                          </p:spTgt>
                                        </p:tgtEl>
                                        <p:attrNameLst>
                                          <p:attrName>style.visibility</p:attrName>
                                        </p:attrNameLst>
                                      </p:cBhvr>
                                      <p:to>
                                        <p:strVal val="visible"/>
                                      </p:to>
                                    </p:set>
                                    <p:anim calcmode="lin" valueType="num">
                                      <p:cBhvr additive="base">
                                        <p:cTn id="19" dur="500" fill="hold"/>
                                        <p:tgtEl>
                                          <p:spTgt spid="819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195">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2" end="2"/>
                                            </p:txEl>
                                          </p:spTgt>
                                        </p:tgtEl>
                                        <p:attrNameLst>
                                          <p:attrName>ppt_c</p:attrName>
                                        </p:attrNameLst>
                                      </p:cBhvr>
                                      <p:to>
                                        <a:schemeClr val="hlink"/>
                                      </p:to>
                                    </p:animClr>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195">
                                            <p:txEl>
                                              <p:pRg st="3" end="3"/>
                                            </p:txEl>
                                          </p:spTgt>
                                        </p:tgtEl>
                                        <p:attrNameLst>
                                          <p:attrName>style.visibility</p:attrName>
                                        </p:attrNameLst>
                                      </p:cBhvr>
                                      <p:to>
                                        <p:strVal val="visible"/>
                                      </p:to>
                                    </p:set>
                                    <p:anim calcmode="lin" valueType="num">
                                      <p:cBhvr additive="base">
                                        <p:cTn id="25" dur="500" fill="hold"/>
                                        <p:tgtEl>
                                          <p:spTgt spid="819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195">
                                            <p:txEl>
                                              <p:pRg st="3" end="3"/>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3" end="3"/>
                                            </p:txEl>
                                          </p:spTgt>
                                        </p:tgtEl>
                                        <p:attrNameLst>
                                          <p:attrName>ppt_c</p:attrName>
                                        </p:attrNameLst>
                                      </p:cBhvr>
                                      <p:to>
                                        <a:schemeClr val="hlink"/>
                                      </p:to>
                                    </p:animClr>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195">
                                            <p:txEl>
                                              <p:pRg st="4" end="4"/>
                                            </p:txEl>
                                          </p:spTgt>
                                        </p:tgtEl>
                                        <p:attrNameLst>
                                          <p:attrName>style.visibility</p:attrName>
                                        </p:attrNameLst>
                                      </p:cBhvr>
                                      <p:to>
                                        <p:strVal val="visible"/>
                                      </p:to>
                                    </p:set>
                                    <p:anim calcmode="lin" valueType="num">
                                      <p:cBhvr additive="base">
                                        <p:cTn id="31" dur="500" fill="hold"/>
                                        <p:tgtEl>
                                          <p:spTgt spid="819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195">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4" end="4"/>
                                            </p:txEl>
                                          </p:spTgt>
                                        </p:tgtEl>
                                        <p:attrNameLst>
                                          <p:attrName>ppt_c</p:attrName>
                                        </p:attrNameLst>
                                      </p:cBhvr>
                                      <p:to>
                                        <a:schemeClr val="hlink"/>
                                      </p:to>
                                    </p:animClr>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8195">
                                            <p:txEl>
                                              <p:pRg st="5" end="5"/>
                                            </p:txEl>
                                          </p:spTgt>
                                        </p:tgtEl>
                                        <p:attrNameLst>
                                          <p:attrName>style.visibility</p:attrName>
                                        </p:attrNameLst>
                                      </p:cBhvr>
                                      <p:to>
                                        <p:strVal val="visible"/>
                                      </p:to>
                                    </p:set>
                                    <p:anim calcmode="lin" valueType="num">
                                      <p:cBhvr additive="base">
                                        <p:cTn id="37" dur="500" fill="hold"/>
                                        <p:tgtEl>
                                          <p:spTgt spid="819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8195">
                                            <p:txEl>
                                              <p:pRg st="5" end="5"/>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5" end="5"/>
                                            </p:txEl>
                                          </p:spTgt>
                                        </p:tgtEl>
                                        <p:attrNameLst>
                                          <p:attrName>ppt_c</p:attrName>
                                        </p:attrNameLst>
                                      </p:cBhvr>
                                      <p:to>
                                        <a:schemeClr val="hlink"/>
                                      </p:to>
                                    </p:animClr>
                                  </p:sub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8195">
                                            <p:txEl>
                                              <p:pRg st="6" end="6"/>
                                            </p:txEl>
                                          </p:spTgt>
                                        </p:tgtEl>
                                        <p:attrNameLst>
                                          <p:attrName>style.visibility</p:attrName>
                                        </p:attrNameLst>
                                      </p:cBhvr>
                                      <p:to>
                                        <p:strVal val="visible"/>
                                      </p:to>
                                    </p:set>
                                    <p:anim calcmode="lin" valueType="num">
                                      <p:cBhvr additive="base">
                                        <p:cTn id="43" dur="500" fill="hold"/>
                                        <p:tgtEl>
                                          <p:spTgt spid="819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8195">
                                            <p:txEl>
                                              <p:pRg st="6" end="6"/>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6" end="6"/>
                                            </p:txEl>
                                          </p:spTgt>
                                        </p:tgtEl>
                                        <p:attrNameLst>
                                          <p:attrName>ppt_c</p:attrName>
                                        </p:attrNameLst>
                                      </p:cBhvr>
                                      <p:to>
                                        <a:schemeClr val="hlink"/>
                                      </p:to>
                                    </p:animClr>
                                  </p:sub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8195">
                                            <p:txEl>
                                              <p:pRg st="7" end="7"/>
                                            </p:txEl>
                                          </p:spTgt>
                                        </p:tgtEl>
                                        <p:attrNameLst>
                                          <p:attrName>style.visibility</p:attrName>
                                        </p:attrNameLst>
                                      </p:cBhvr>
                                      <p:to>
                                        <p:strVal val="visible"/>
                                      </p:to>
                                    </p:set>
                                    <p:anim calcmode="lin" valueType="num">
                                      <p:cBhvr additive="base">
                                        <p:cTn id="49" dur="500" fill="hold"/>
                                        <p:tgtEl>
                                          <p:spTgt spid="8195">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8195">
                                            <p:txEl>
                                              <p:pRg st="7" end="7"/>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7" end="7"/>
                                            </p:txEl>
                                          </p:spTgt>
                                        </p:tgtEl>
                                        <p:attrNameLst>
                                          <p:attrName>ppt_c</p:attrName>
                                        </p:attrNameLst>
                                      </p:cBhvr>
                                      <p:to>
                                        <a:schemeClr val="hlink"/>
                                      </p:to>
                                    </p:animClr>
                                  </p:sub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8195">
                                            <p:txEl>
                                              <p:pRg st="8" end="8"/>
                                            </p:txEl>
                                          </p:spTgt>
                                        </p:tgtEl>
                                        <p:attrNameLst>
                                          <p:attrName>style.visibility</p:attrName>
                                        </p:attrNameLst>
                                      </p:cBhvr>
                                      <p:to>
                                        <p:strVal val="visible"/>
                                      </p:to>
                                    </p:set>
                                    <p:anim calcmode="lin" valueType="num">
                                      <p:cBhvr additive="base">
                                        <p:cTn id="55" dur="500" fill="hold"/>
                                        <p:tgtEl>
                                          <p:spTgt spid="8195">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8195">
                                            <p:txEl>
                                              <p:pRg st="8" end="8"/>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8" end="8"/>
                                            </p:txEl>
                                          </p:spTgt>
                                        </p:tgtEl>
                                        <p:attrNameLst>
                                          <p:attrName>ppt_c</p:attrName>
                                        </p:attrNameLst>
                                      </p:cBhvr>
                                      <p:to>
                                        <a:schemeClr val="hlink"/>
                                      </p:to>
                                    </p:animClr>
                                  </p:sub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8195">
                                            <p:txEl>
                                              <p:pRg st="9" end="9"/>
                                            </p:txEl>
                                          </p:spTgt>
                                        </p:tgtEl>
                                        <p:attrNameLst>
                                          <p:attrName>style.visibility</p:attrName>
                                        </p:attrNameLst>
                                      </p:cBhvr>
                                      <p:to>
                                        <p:strVal val="visible"/>
                                      </p:to>
                                    </p:set>
                                    <p:anim calcmode="lin" valueType="num">
                                      <p:cBhvr additive="base">
                                        <p:cTn id="61" dur="500" fill="hold"/>
                                        <p:tgtEl>
                                          <p:spTgt spid="8195">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8195">
                                            <p:txEl>
                                              <p:pRg st="9" end="9"/>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9" end="9"/>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636</TotalTime>
  <Words>2937</Words>
  <Application>Microsoft Office PowerPoint</Application>
  <PresentationFormat>On-screen Show (4:3)</PresentationFormat>
  <Paragraphs>481</Paragraphs>
  <Slides>49</Slides>
  <Notes>21</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Origin</vt:lpstr>
      <vt:lpstr>Adaptations for Nutrition</vt:lpstr>
      <vt:lpstr>Nutrition</vt:lpstr>
      <vt:lpstr>Types of Nutrition</vt:lpstr>
      <vt:lpstr>What do heterotrophs need to live?</vt:lpstr>
      <vt:lpstr>Overview of food processing</vt:lpstr>
      <vt:lpstr>Types of Heterotrophic Nutrition</vt:lpstr>
      <vt:lpstr>PowerPoint Presentation</vt:lpstr>
      <vt:lpstr>How do animals get their food?</vt:lpstr>
      <vt:lpstr>Food types/feeding mechanisms</vt:lpstr>
      <vt:lpstr>Digestive systems</vt:lpstr>
      <vt:lpstr>Simple More complex</vt:lpstr>
      <vt:lpstr>Human Digestive System</vt:lpstr>
      <vt:lpstr>PowerPoint Presentation</vt:lpstr>
      <vt:lpstr>Swallowing (&amp; not choking) </vt:lpstr>
      <vt:lpstr>PowerPoint Presentation</vt:lpstr>
      <vt:lpstr>Human Digestion</vt:lpstr>
      <vt:lpstr>Tissue Layers</vt:lpstr>
      <vt:lpstr>PowerPoint Presentation</vt:lpstr>
      <vt:lpstr>Glands</vt:lpstr>
      <vt:lpstr>The human alimentary canal</vt:lpstr>
      <vt:lpstr>Small intestine</vt:lpstr>
      <vt:lpstr>Duodenum </vt:lpstr>
      <vt:lpstr>Duodenum</vt:lpstr>
      <vt:lpstr>Liver </vt:lpstr>
      <vt:lpstr>Pancreas</vt:lpstr>
      <vt:lpstr>Absorption by Small Intestines</vt:lpstr>
      <vt:lpstr>Absorption by Small Intestines</vt:lpstr>
      <vt:lpstr>PowerPoint Presentation</vt:lpstr>
      <vt:lpstr>PowerPoint Presentation</vt:lpstr>
      <vt:lpstr>Large intestine</vt:lpstr>
      <vt:lpstr>Flora of the large intestine</vt:lpstr>
      <vt:lpstr>Rectum </vt:lpstr>
      <vt:lpstr>PowerPoint Presentation</vt:lpstr>
      <vt:lpstr>Summary of enzymes</vt:lpstr>
      <vt:lpstr>Review</vt:lpstr>
      <vt:lpstr>Evolutionary adaptations to different diets</vt:lpstr>
      <vt:lpstr>Evolutionary adaptations to different diets</vt:lpstr>
      <vt:lpstr>Dentition</vt:lpstr>
      <vt:lpstr>Teeth </vt:lpstr>
      <vt:lpstr>Carnivore teeth </vt:lpstr>
      <vt:lpstr>Herbivore Teeth </vt:lpstr>
      <vt:lpstr>Omnivore Teeth </vt:lpstr>
      <vt:lpstr>Length of digestive system</vt:lpstr>
      <vt:lpstr>Symbiotic organisms</vt:lpstr>
      <vt:lpstr>Ruminants (ex: cows and sheep)</vt:lpstr>
      <vt:lpstr>Ruminants</vt:lpstr>
      <vt:lpstr>The Bacteria</vt:lpstr>
      <vt:lpstr>Rabbits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Adaptations for Nutrition</dc:title>
  <dc:creator>home</dc:creator>
  <cp:lastModifiedBy>Biology</cp:lastModifiedBy>
  <cp:revision>151</cp:revision>
  <cp:lastPrinted>2012-03-23T14:57:25Z</cp:lastPrinted>
  <dcterms:created xsi:type="dcterms:W3CDTF">2012-03-20T18:35:32Z</dcterms:created>
  <dcterms:modified xsi:type="dcterms:W3CDTF">2015-04-14T14:19:16Z</dcterms:modified>
</cp:coreProperties>
</file>